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handoutMasterIdLst>
    <p:handoutMasterId r:id="rId14"/>
  </p:handoutMasterIdLst>
  <p:sldIdLst>
    <p:sldId id="1120" r:id="rId2"/>
    <p:sldId id="2114" r:id="rId3"/>
    <p:sldId id="2128" r:id="rId4"/>
    <p:sldId id="2113" r:id="rId5"/>
    <p:sldId id="2136" r:id="rId6"/>
    <p:sldId id="2081" r:id="rId7"/>
    <p:sldId id="2132" r:id="rId8"/>
    <p:sldId id="2129" r:id="rId9"/>
    <p:sldId id="2131" r:id="rId10"/>
    <p:sldId id="2134" r:id="rId11"/>
    <p:sldId id="2135" r:id="rId12"/>
  </p:sldIdLst>
  <p:sldSz cx="8686800" cy="6400800"/>
  <p:notesSz cx="6997700" cy="9271000"/>
  <p:defaultTextStyle>
    <a:defPPr>
      <a:defRPr lang="en-US"/>
    </a:defPPr>
    <a:lvl1pPr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99"/>
    <a:srgbClr val="FFFF99"/>
    <a:srgbClr val="009900"/>
    <a:srgbClr val="008000"/>
    <a:srgbClr val="339933"/>
    <a:srgbClr val="26C2FF"/>
    <a:srgbClr val="C9F9FF"/>
    <a:srgbClr val="41FF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512" y="-104"/>
      </p:cViewPr>
      <p:guideLst>
        <p:guide orient="horz" pos="2016"/>
        <p:guide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557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idx="2"/>
          </p:nvPr>
        </p:nvSpPr>
        <p:spPr bwMode="auto">
          <a:xfrm>
            <a:off x="1306513" y="779463"/>
            <a:ext cx="4386262" cy="3232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1" name="Rectangle 3"/>
          <p:cNvSpPr>
            <a:spLocks noGrp="1" noChangeArrowheads="1"/>
          </p:cNvSpPr>
          <p:nvPr>
            <p:ph type="body" sz="quarter" idx="3"/>
          </p:nvPr>
        </p:nvSpPr>
        <p:spPr bwMode="auto">
          <a:xfrm>
            <a:off x="922338" y="4433888"/>
            <a:ext cx="5143500" cy="4122737"/>
          </a:xfrm>
          <a:prstGeom prst="rect">
            <a:avLst/>
          </a:prstGeom>
          <a:noFill/>
          <a:ln w="12700">
            <a:noFill/>
            <a:miter lim="800000"/>
            <a:headEnd/>
            <a:tailEnd/>
          </a:ln>
          <a:effectLst/>
        </p:spPr>
        <p:txBody>
          <a:bodyPr vert="horz" wrap="square" lIns="93489" tIns="45133" rIns="93489" bIns="4513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15392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5"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25" charset="0"/>
        <a:ea typeface="ＭＳ Ｐゴシック" pitchFamily="2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25" charset="0"/>
        <a:ea typeface="ＭＳ Ｐゴシック" pitchFamily="2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25" charset="0"/>
        <a:ea typeface="ＭＳ Ｐゴシック" pitchFamily="2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25" charset="0"/>
        <a:ea typeface="ＭＳ Ｐゴシック" pitchFamily="2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baseline="0" dirty="0" smtClean="0">
                <a:latin typeface="Times New Roman" charset="0"/>
                <a:ea typeface="ＭＳ Ｐゴシック" charset="0"/>
                <a:cs typeface="ＭＳ Ｐゴシック" charset="0"/>
              </a:rPr>
              <a:t>North Slope lakes were still ice-covered, resulting in a distinctive green false-coloring.  Note that the lakes align SE-NW (slightly different orientation in each frame do to collection vector)</a:t>
            </a:r>
          </a:p>
          <a:p>
            <a:r>
              <a:rPr lang="en-US" baseline="0" dirty="0" smtClean="0">
                <a:latin typeface="Times New Roman" charset="0"/>
                <a:ea typeface="ＭＳ Ｐゴシック" charset="0"/>
                <a:cs typeface="ＭＳ Ｐゴシック" charset="0"/>
              </a:rPr>
              <a:t>A: </a:t>
            </a:r>
            <a:r>
              <a:rPr lang="en-US" baseline="0" dirty="0" smtClean="0">
                <a:latin typeface="Times New Roman" charset="0"/>
                <a:ea typeface="ＭＳ Ｐゴシック" charset="0"/>
                <a:cs typeface="ＭＳ Ｐゴシック" charset="0"/>
              </a:rPr>
              <a:t>Extended sampling along the </a:t>
            </a:r>
            <a:r>
              <a:rPr lang="en-US" baseline="0" dirty="0" smtClean="0">
                <a:latin typeface="Times New Roman" charset="0"/>
                <a:ea typeface="ＭＳ Ｐゴシック" charset="0"/>
                <a:cs typeface="ＭＳ Ｐゴシック" charset="0"/>
              </a:rPr>
              <a:t>Meade River Valley from (L to R) the </a:t>
            </a:r>
            <a:r>
              <a:rPr lang="en-US" baseline="0" dirty="0" err="1" smtClean="0">
                <a:latin typeface="Times New Roman" charset="0"/>
                <a:ea typeface="ＭＳ Ｐゴシック" charset="0"/>
                <a:cs typeface="ＭＳ Ｐゴシック" charset="0"/>
              </a:rPr>
              <a:t>Brroks</a:t>
            </a:r>
            <a:r>
              <a:rPr lang="en-US" baseline="0" dirty="0" smtClean="0">
                <a:latin typeface="Times New Roman" charset="0"/>
                <a:ea typeface="ＭＳ Ｐゴシック" charset="0"/>
                <a:cs typeface="ＭＳ Ｐゴシック" charset="0"/>
              </a:rPr>
              <a:t> Range foothills into the lakes of the Arctic Coastal Plain</a:t>
            </a:r>
          </a:p>
          <a:p>
            <a:r>
              <a:rPr lang="en-US" baseline="0" dirty="0" smtClean="0">
                <a:latin typeface="Times New Roman" charset="0"/>
                <a:ea typeface="ＭＳ Ｐゴシック" charset="0"/>
                <a:cs typeface="ＭＳ Ｐゴシック" charset="0"/>
              </a:rPr>
              <a:t>B: (L to R) Arctic Ocean – Barrow area then over the lakes of the Barrow peninsula</a:t>
            </a:r>
            <a:endParaRPr lang="en-US" baseline="0" dirty="0" smtClean="0">
              <a:latin typeface="Times New Roman" charset="0"/>
              <a:ea typeface="ＭＳ Ｐゴシック" charset="0"/>
              <a:cs typeface="ＭＳ Ｐゴシック" charset="0"/>
            </a:endParaRPr>
          </a:p>
          <a:p>
            <a:r>
              <a:rPr lang="en-US" baseline="0" dirty="0" smtClean="0">
                <a:latin typeface="Times New Roman" charset="0"/>
                <a:ea typeface="ＭＳ Ｐゴシック" charset="0"/>
                <a:cs typeface="ＭＳ Ｐゴシック" charset="0"/>
              </a:rPr>
              <a:t>C: </a:t>
            </a:r>
            <a:r>
              <a:rPr lang="en-US" baseline="0" dirty="0" smtClean="0">
                <a:latin typeface="Times New Roman" charset="0"/>
                <a:ea typeface="ＭＳ Ｐゴシック" charset="0"/>
                <a:cs typeface="ＭＳ Ｐゴシック" charset="0"/>
              </a:rPr>
              <a:t>The Arctic Coastal Plain lake area west of the Colville River</a:t>
            </a:r>
            <a:endParaRPr lang="en-US" baseline="0" dirty="0" smtClean="0">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baseline="0" dirty="0" smtClean="0">
                <a:latin typeface="Times New Roman" charset="0"/>
                <a:ea typeface="ＭＳ Ｐゴシック" charset="0"/>
                <a:cs typeface="ＭＳ Ｐゴシック" charset="0"/>
              </a:rPr>
              <a:t>A&amp;B: </a:t>
            </a:r>
            <a:r>
              <a:rPr lang="en-US" baseline="0" dirty="0" smtClean="0">
                <a:latin typeface="Times New Roman" charset="0"/>
                <a:ea typeface="ＭＳ Ｐゴシック" charset="0"/>
                <a:cs typeface="ＭＳ Ｐゴシック" charset="0"/>
              </a:rPr>
              <a:t>Overlapping samples of the </a:t>
            </a:r>
            <a:r>
              <a:rPr lang="en-US" baseline="0" dirty="0" err="1" smtClean="0">
                <a:latin typeface="Times New Roman" charset="0"/>
                <a:ea typeface="ＭＳ Ｐゴシック" charset="0"/>
                <a:cs typeface="ＭＳ Ｐゴシック" charset="0"/>
              </a:rPr>
              <a:t>Anaktuvuk</a:t>
            </a:r>
            <a:r>
              <a:rPr lang="en-US" baseline="0" dirty="0" smtClean="0">
                <a:latin typeface="Times New Roman" charset="0"/>
                <a:ea typeface="ＭＳ Ｐゴシック" charset="0"/>
                <a:cs typeface="ＭＳ Ｐゴシック" charset="0"/>
              </a:rPr>
              <a:t> River fire scar (opposite direction acquisitions) will be used to assess permafrost degradation</a:t>
            </a:r>
            <a:endParaRPr lang="en-US" baseline="0" dirty="0" smtClean="0">
              <a:latin typeface="Times New Roman" charset="0"/>
              <a:ea typeface="ＭＳ Ｐゴシック" charset="0"/>
              <a:cs typeface="ＭＳ Ｐゴシック" charset="0"/>
            </a:endParaRPr>
          </a:p>
          <a:p>
            <a:r>
              <a:rPr lang="en-US" baseline="0" dirty="0" smtClean="0">
                <a:latin typeface="Times New Roman" charset="0"/>
                <a:ea typeface="ＭＳ Ｐゴシック" charset="0"/>
                <a:cs typeface="ＭＳ Ｐゴシック" charset="0"/>
              </a:rPr>
              <a:t>C: </a:t>
            </a:r>
            <a:r>
              <a:rPr lang="en-US" baseline="0" dirty="0" smtClean="0">
                <a:latin typeface="Times New Roman" charset="0"/>
                <a:ea typeface="ＭＳ Ｐゴシック" charset="0"/>
                <a:cs typeface="ＭＳ Ｐゴシック" charset="0"/>
              </a:rPr>
              <a:t>This swath covers the Dalton Highway and the myriad field measurements that have been performed along this route over the years</a:t>
            </a:r>
            <a:endParaRPr lang="en-US" baseline="0" dirty="0" smtClean="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baseline="0" dirty="0" smtClean="0">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baseline="0" dirty="0" smtClean="0">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Times New Roman" charset="0"/>
                <a:ea typeface="ＭＳ Ｐゴシック" charset="0"/>
                <a:cs typeface="ＭＳ Ｐゴシック" charset="0"/>
              </a:rPr>
              <a:t>Yukon Flats Lines 7-9 acquired on 5/29/17</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6136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png"/><Relationship Id="rId5" Type="http://schemas.openxmlformats.org/officeDocument/2006/relationships/image" Target="../media/image3.wmf"/><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1"/>
          <p:cNvSpPr>
            <a:spLocks noChangeArrowheads="1"/>
          </p:cNvSpPr>
          <p:nvPr/>
        </p:nvSpPr>
        <p:spPr bwMode="auto">
          <a:xfrm>
            <a:off x="0" y="0"/>
            <a:ext cx="8686800" cy="64008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 name="Line 5"/>
          <p:cNvSpPr>
            <a:spLocks noChangeShapeType="1"/>
          </p:cNvSpPr>
          <p:nvPr/>
        </p:nvSpPr>
        <p:spPr bwMode="auto">
          <a:xfrm>
            <a:off x="61913" y="990600"/>
            <a:ext cx="8567737" cy="0"/>
          </a:xfrm>
          <a:prstGeom prst="line">
            <a:avLst/>
          </a:prstGeom>
          <a:noFill/>
          <a:ln w="57150" cmpd="thinThick">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8"/>
          <p:cNvSpPr>
            <a:spLocks noChangeShapeType="1"/>
          </p:cNvSpPr>
          <p:nvPr userDrawn="1"/>
        </p:nvSpPr>
        <p:spPr bwMode="auto">
          <a:xfrm>
            <a:off x="0" y="5791200"/>
            <a:ext cx="8686800" cy="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 name="Object 3"/>
          <p:cNvGraphicFramePr>
            <a:graphicFrameLocks noChangeAspect="1"/>
          </p:cNvGraphicFramePr>
          <p:nvPr userDrawn="1"/>
        </p:nvGraphicFramePr>
        <p:xfrm>
          <a:off x="76200" y="63500"/>
          <a:ext cx="687388" cy="622300"/>
        </p:xfrm>
        <a:graphic>
          <a:graphicData uri="http://schemas.openxmlformats.org/presentationml/2006/ole">
            <mc:AlternateContent xmlns:mc="http://schemas.openxmlformats.org/markup-compatibility/2006">
              <mc:Choice xmlns:v="urn:schemas-microsoft-com:vml" Requires="v">
                <p:oleObj spid="_x0000_s31856" name="Photo Editor Photo" r:id="rId3" imgW="1523810" imgH="1380952" progId="MSPhotoEd.3">
                  <p:embed/>
                </p:oleObj>
              </mc:Choice>
              <mc:Fallback>
                <p:oleObj name="Photo Editor Photo" r:id="rId3" imgW="1523810" imgH="138095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3500"/>
                        <a:ext cx="687388"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Rectangle 40"/>
          <p:cNvSpPr>
            <a:spLocks noChangeArrowheads="1"/>
          </p:cNvSpPr>
          <p:nvPr userDrawn="1"/>
        </p:nvSpPr>
        <p:spPr bwMode="auto">
          <a:xfrm>
            <a:off x="609600" y="1524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p>
            <a:pPr algn="l"/>
            <a:r>
              <a:rPr lang="en-US" sz="1000">
                <a:solidFill>
                  <a:schemeClr val="accent2"/>
                </a:solidFill>
                <a:latin typeface="Helvetica" charset="0"/>
              </a:rPr>
              <a:t>National Aeronautics and Space Administration</a:t>
            </a:r>
          </a:p>
          <a:p>
            <a:pPr algn="l"/>
            <a:r>
              <a:rPr lang="en-US" sz="1000" b="1">
                <a:solidFill>
                  <a:schemeClr val="accent2"/>
                </a:solidFill>
                <a:latin typeface="Helvetica" charset="0"/>
              </a:rPr>
              <a:t>Jet Propulsion Laboratory</a:t>
            </a:r>
          </a:p>
          <a:p>
            <a:pPr algn="l"/>
            <a:r>
              <a:rPr lang="en-US" sz="1000" b="1">
                <a:solidFill>
                  <a:schemeClr val="accent2"/>
                </a:solidFill>
                <a:latin typeface="Helvetica" charset="0"/>
              </a:rPr>
              <a:t>California Institute of Technology</a:t>
            </a:r>
          </a:p>
        </p:txBody>
      </p:sp>
      <p:pic>
        <p:nvPicPr>
          <p:cNvPr id="8" name="Picture 71"/>
          <p:cNvPicPr>
            <a:picLocks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7554913" y="5943600"/>
            <a:ext cx="9794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81"/>
          <p:cNvSpPr>
            <a:spLocks noChangeArrowheads="1"/>
          </p:cNvSpPr>
          <p:nvPr userDrawn="1"/>
        </p:nvSpPr>
        <p:spPr bwMode="auto">
          <a:xfrm>
            <a:off x="152400" y="6011863"/>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spAutoFit/>
          </a:bodyPr>
          <a:lstStyle/>
          <a:p>
            <a:pPr algn="l"/>
            <a:r>
              <a:rPr lang="en-US" sz="1000" b="1">
                <a:solidFill>
                  <a:schemeClr val="accent2"/>
                </a:solidFill>
                <a:latin typeface="Helvetica" charset="0"/>
              </a:rPr>
              <a:t>JPL Proprietary Information</a:t>
            </a:r>
          </a:p>
        </p:txBody>
      </p:sp>
      <p:sp>
        <p:nvSpPr>
          <p:cNvPr id="134210" name="Rectangle 66"/>
          <p:cNvSpPr>
            <a:spLocks noGrp="1" noChangeArrowheads="1"/>
          </p:cNvSpPr>
          <p:nvPr>
            <p:ph type="ctrTitle" sz="quarter"/>
          </p:nvPr>
        </p:nvSpPr>
        <p:spPr>
          <a:xfrm>
            <a:off x="2622550" y="309563"/>
            <a:ext cx="5105400" cy="762000"/>
          </a:xfrm>
          <a:prstGeom prst="rect">
            <a:avLst/>
          </a:prstGeom>
        </p:spPr>
        <p:txBody>
          <a:bodyPr/>
          <a:lstStyle>
            <a:lvl1pPr>
              <a:defRPr sz="1200" b="0"/>
            </a:lvl1pPr>
          </a:lstStyle>
          <a:p>
            <a:r>
              <a:rPr lang="en-US"/>
              <a:t>Click to edit Master title style</a:t>
            </a:r>
          </a:p>
        </p:txBody>
      </p:sp>
      <p:sp>
        <p:nvSpPr>
          <p:cNvPr id="2" name="Rectangle 1"/>
          <p:cNvSpPr/>
          <p:nvPr userDrawn="1"/>
        </p:nvSpPr>
        <p:spPr>
          <a:xfrm rot="18900000">
            <a:off x="1915415" y="2797054"/>
            <a:ext cx="5753660" cy="1200329"/>
          </a:xfrm>
          <a:prstGeom prst="rect">
            <a:avLst/>
          </a:prstGeom>
          <a:noFill/>
        </p:spPr>
        <p:txBody>
          <a:bodyPr wrap="square" lIns="91440" tIns="45720" rIns="91440" bIns="45720">
            <a:spAutoFit/>
          </a:bodyPr>
          <a:lstStyle/>
          <a:p>
            <a:pPr algn="ctr"/>
            <a:r>
              <a:rPr lang="en-US" sz="7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Preliminary</a:t>
            </a:r>
            <a:endParaRPr lang="en-US" sz="7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5143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1288"/>
            <a:ext cx="4948237" cy="620712"/>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1493838"/>
            <a:ext cx="7816850" cy="42243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243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7613" y="325438"/>
            <a:ext cx="1954212" cy="539273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975" y="325438"/>
            <a:ext cx="5710238" cy="539273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0859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67"/>
          <p:cNvSpPr>
            <a:spLocks noGrp="1" noChangeArrowheads="1"/>
          </p:cNvSpPr>
          <p:nvPr>
            <p:ph type="title"/>
          </p:nvPr>
        </p:nvSpPr>
        <p:spPr bwMode="auto">
          <a:xfrm>
            <a:off x="1066801" y="141288"/>
            <a:ext cx="6400800" cy="620712"/>
          </a:xfrm>
          <a:prstGeom prst="rect">
            <a:avLst/>
          </a:prstGeom>
          <a:noFill/>
          <a:ln w="9525">
            <a:noFill/>
            <a:miter lim="800000"/>
            <a:headEnd/>
            <a:tailEnd/>
          </a:ln>
        </p:spPr>
        <p:txBody>
          <a:bodyPr/>
          <a:lstStyle/>
          <a:p>
            <a:pPr lvl="0"/>
            <a:r>
              <a:rPr lang="en-US" dirty="0"/>
              <a:t>Click to edit Master title style</a:t>
            </a:r>
          </a:p>
        </p:txBody>
      </p:sp>
      <p:sp>
        <p:nvSpPr>
          <p:cNvPr id="5" name="Content Placeholder 2"/>
          <p:cNvSpPr>
            <a:spLocks noGrp="1"/>
          </p:cNvSpPr>
          <p:nvPr>
            <p:ph idx="1"/>
          </p:nvPr>
        </p:nvSpPr>
        <p:spPr>
          <a:xfrm>
            <a:off x="457200" y="1143000"/>
            <a:ext cx="7816850" cy="4224337"/>
          </a:xfrm>
          <a:prstGeom prst="rect">
            <a:avLst/>
          </a:prstGeom>
        </p:spPr>
        <p:txBody>
          <a:bodyPr vert="horz"/>
          <a:lstStyle>
            <a:lvl1pPr marL="228600" indent="-228600">
              <a:defRPr sz="2000">
                <a:latin typeface="Arial"/>
                <a:cs typeface="Arial"/>
              </a:defRPr>
            </a:lvl1pPr>
            <a:lvl2pPr marL="457200" indent="-228600">
              <a:defRPr sz="2000">
                <a:latin typeface="Arial"/>
                <a:cs typeface="Arial"/>
              </a:defRPr>
            </a:lvl2pPr>
            <a:lvl3pPr marL="688975" indent="-215900">
              <a:defRPr sz="1800">
                <a:latin typeface="Arial"/>
                <a:cs typeface="Arial"/>
              </a:defRPr>
            </a:lvl3pPr>
            <a:lvl4pPr marL="974725" indent="-214313">
              <a:defRPr sz="1800">
                <a:latin typeface="Arial"/>
                <a:cs typeface="Arial"/>
              </a:defRPr>
            </a:lvl4pPr>
            <a:lvl5pPr marL="1203325" indent="-215900">
              <a:defRPr sz="18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908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113213"/>
            <a:ext cx="7383463" cy="1271587"/>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2713038"/>
            <a:ext cx="7383463" cy="14001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1734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1288"/>
            <a:ext cx="4948237" cy="62071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34975" y="1493838"/>
            <a:ext cx="3832225" cy="4224337"/>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493838"/>
            <a:ext cx="3832225" cy="4224337"/>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470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975" y="255588"/>
            <a:ext cx="7816850" cy="10668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975" y="1433513"/>
            <a:ext cx="3836988" cy="5969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4975" y="2030413"/>
            <a:ext cx="3836988" cy="3687762"/>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3250" y="1433513"/>
            <a:ext cx="3838575" cy="5969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3250" y="2030413"/>
            <a:ext cx="3838575" cy="3687762"/>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945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7"/>
          <p:cNvSpPr>
            <a:spLocks noGrp="1" noChangeArrowheads="1"/>
          </p:cNvSpPr>
          <p:nvPr>
            <p:ph type="title"/>
          </p:nvPr>
        </p:nvSpPr>
        <p:spPr bwMode="auto">
          <a:xfrm>
            <a:off x="1066801" y="141288"/>
            <a:ext cx="6400800" cy="620712"/>
          </a:xfrm>
          <a:prstGeom prst="rect">
            <a:avLst/>
          </a:prstGeom>
          <a:noFill/>
          <a:ln w="9525">
            <a:noFill/>
            <a:miter lim="800000"/>
            <a:headEnd/>
            <a:tailEnd/>
          </a:ln>
        </p:spPr>
        <p:txBody>
          <a:bodyPr/>
          <a:lstStyle/>
          <a:p>
            <a:pPr lvl="0"/>
            <a:r>
              <a:rPr lang="en-US" dirty="0"/>
              <a:t>Click to edit Master title style</a:t>
            </a:r>
          </a:p>
        </p:txBody>
      </p:sp>
    </p:spTree>
    <p:extLst>
      <p:ext uri="{BB962C8B-B14F-4D97-AF65-F5344CB8AC3E}">
        <p14:creationId xmlns:p14="http://schemas.microsoft.com/office/powerpoint/2010/main" val="33345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301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975" y="255588"/>
            <a:ext cx="2857500" cy="1084262"/>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395663" y="255588"/>
            <a:ext cx="4856162" cy="54625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975" y="1339850"/>
            <a:ext cx="2857500" cy="43783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737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3388" y="4479925"/>
            <a:ext cx="5211762" cy="53022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03388" y="571500"/>
            <a:ext cx="5211762" cy="3840163"/>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03388" y="5010150"/>
            <a:ext cx="5211762" cy="750888"/>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036377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png"/><Relationship Id="rId1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8686800" cy="64008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7" name="Line 14"/>
          <p:cNvSpPr>
            <a:spLocks noChangeShapeType="1"/>
          </p:cNvSpPr>
          <p:nvPr/>
        </p:nvSpPr>
        <p:spPr bwMode="auto">
          <a:xfrm>
            <a:off x="0" y="5943600"/>
            <a:ext cx="8686800" cy="0"/>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22"/>
          <p:cNvSpPr>
            <a:spLocks noChangeShapeType="1"/>
          </p:cNvSpPr>
          <p:nvPr/>
        </p:nvSpPr>
        <p:spPr bwMode="auto">
          <a:xfrm>
            <a:off x="0" y="914400"/>
            <a:ext cx="8686800" cy="0"/>
          </a:xfrm>
          <a:prstGeom prst="line">
            <a:avLst/>
          </a:prstGeom>
          <a:noFill/>
          <a:ln w="57150" cmpd="thinThick">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029" name="Object 2"/>
          <p:cNvGraphicFramePr>
            <a:graphicFrameLocks noChangeAspect="1"/>
          </p:cNvGraphicFramePr>
          <p:nvPr/>
        </p:nvGraphicFramePr>
        <p:xfrm>
          <a:off x="52388" y="95250"/>
          <a:ext cx="938212" cy="766763"/>
        </p:xfrm>
        <a:graphic>
          <a:graphicData uri="http://schemas.openxmlformats.org/presentationml/2006/ole">
            <mc:AlternateContent xmlns:mc="http://schemas.openxmlformats.org/markup-compatibility/2006">
              <mc:Choice xmlns:v="urn:schemas-microsoft-com:vml" Requires="v">
                <p:oleObj spid="_x0000_s1152" name="Photo Editor Photo" r:id="rId14" imgW="1523810" imgH="1380952" progId="MSPhotoEd.3">
                  <p:embed/>
                </p:oleObj>
              </mc:Choice>
              <mc:Fallback>
                <p:oleObj name="Photo Editor Photo" r:id="rId14" imgW="1523810" imgH="1380952" progId="MSPhotoEd.3">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l="6001" t="11919" r="6001" b="8607"/>
                      <a:stretch>
                        <a:fillRect/>
                      </a:stretch>
                    </p:blipFill>
                    <p:spPr bwMode="auto">
                      <a:xfrm>
                        <a:off x="52388" y="95250"/>
                        <a:ext cx="938212"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30" name="Rectangle 67"/>
          <p:cNvSpPr>
            <a:spLocks noGrp="1" noChangeArrowheads="1"/>
          </p:cNvSpPr>
          <p:nvPr>
            <p:ph type="title"/>
          </p:nvPr>
        </p:nvSpPr>
        <p:spPr bwMode="auto">
          <a:xfrm>
            <a:off x="1066800" y="141288"/>
            <a:ext cx="5580856"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8" name="TextBox 17"/>
          <p:cNvSpPr txBox="1"/>
          <p:nvPr/>
        </p:nvSpPr>
        <p:spPr>
          <a:xfrm>
            <a:off x="7656513" y="533400"/>
            <a:ext cx="898525" cy="338138"/>
          </a:xfrm>
          <a:prstGeom prst="rect">
            <a:avLst/>
          </a:prstGeom>
          <a:noFill/>
        </p:spPr>
        <p:txBody>
          <a:bodyPr wrap="none">
            <a:spAutoFit/>
          </a:bodyPr>
          <a:lstStyle>
            <a:lvl1pPr>
              <a:defRPr sz="2000">
                <a:solidFill>
                  <a:schemeClr val="tx1"/>
                </a:solidFill>
                <a:latin typeface="Arial" charset="0"/>
                <a:ea typeface="ＭＳ Ｐゴシック" charset="0"/>
                <a:cs typeface="ＭＳ Ｐゴシック" charset="0"/>
              </a:defRPr>
            </a:lvl1pPr>
            <a:lvl2pPr marL="37931725" indent="-37474525">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defRPr/>
            </a:pPr>
            <a:r>
              <a:rPr lang="en-US" sz="1600" b="1" smtClean="0">
                <a:solidFill>
                  <a:schemeClr val="bg1"/>
                </a:solidFill>
              </a:rPr>
              <a:t>CARVE</a:t>
            </a:r>
            <a:endParaRPr lang="en-US" b="1" smtClean="0">
              <a:solidFill>
                <a:schemeClr val="bg1"/>
              </a:solidFill>
            </a:endParaRPr>
          </a:p>
        </p:txBody>
      </p:sp>
      <p:sp>
        <p:nvSpPr>
          <p:cNvPr id="19" name="Text Box 53"/>
          <p:cNvSpPr txBox="1">
            <a:spLocks noChangeArrowheads="1"/>
          </p:cNvSpPr>
          <p:nvPr/>
        </p:nvSpPr>
        <p:spPr bwMode="auto">
          <a:xfrm>
            <a:off x="2514600" y="5962650"/>
            <a:ext cx="3671888" cy="352425"/>
          </a:xfrm>
          <a:prstGeom prst="rect">
            <a:avLst/>
          </a:prstGeom>
          <a:noFill/>
          <a:ln w="9525">
            <a:noFill/>
            <a:miter lim="800000"/>
            <a:headEnd/>
            <a:tailEnd/>
          </a:ln>
          <a:effectLst/>
        </p:spPr>
        <p:txBody>
          <a:bodyPr lIns="91428" tIns="45714" rIns="91428" bIns="45714">
            <a:spAutoFit/>
          </a:bodyPr>
          <a:lstStyle>
            <a:lvl1pPr>
              <a:defRPr sz="2000">
                <a:solidFill>
                  <a:schemeClr val="tx1"/>
                </a:solidFill>
                <a:latin typeface="Arial" charset="0"/>
                <a:ea typeface="ＭＳ Ｐゴシック" charset="0"/>
                <a:cs typeface="ＭＳ Ｐゴシック" charset="0"/>
              </a:defRPr>
            </a:lvl1pPr>
            <a:lvl2pPr marL="37931725" indent="-37474525">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nSpc>
                <a:spcPts val="1000"/>
              </a:lnSpc>
              <a:defRPr/>
            </a:pPr>
            <a:r>
              <a:rPr lang="en-US" sz="1000" b="1" dirty="0" smtClean="0"/>
              <a:t>                                          </a:t>
            </a:r>
            <a:fld id="{31D23DA1-B6CF-ED46-A207-3CA7A46DEF5F}" type="slidenum">
              <a:rPr lang="en-US" sz="1000" b="1" smtClean="0"/>
              <a:pPr>
                <a:lnSpc>
                  <a:spcPts val="1000"/>
                </a:lnSpc>
                <a:defRPr/>
              </a:pPr>
              <a:t>‹#›</a:t>
            </a:fld>
            <a:r>
              <a:rPr lang="en-US" sz="1000" b="1" dirty="0" smtClean="0"/>
              <a:t>                                           </a:t>
            </a:r>
          </a:p>
          <a:p>
            <a:pPr>
              <a:lnSpc>
                <a:spcPts val="1000"/>
              </a:lnSpc>
              <a:defRPr/>
            </a:pPr>
            <a:r>
              <a:rPr lang="en-US" sz="1000" b="1" dirty="0" smtClean="0">
                <a:solidFill>
                  <a:srgbClr val="0000FF"/>
                </a:solidFill>
              </a:rPr>
              <a:t>Arctic Boreal Vulnerability Experiment</a:t>
            </a:r>
          </a:p>
        </p:txBody>
      </p:sp>
      <p:sp>
        <p:nvSpPr>
          <p:cNvPr id="20" name="Text Box 76"/>
          <p:cNvSpPr txBox="1">
            <a:spLocks noChangeArrowheads="1"/>
          </p:cNvSpPr>
          <p:nvPr/>
        </p:nvSpPr>
        <p:spPr bwMode="auto">
          <a:xfrm>
            <a:off x="6236593" y="6026444"/>
            <a:ext cx="2427287" cy="224836"/>
          </a:xfrm>
          <a:prstGeom prst="rect">
            <a:avLst/>
          </a:prstGeom>
          <a:noFill/>
          <a:ln w="9525">
            <a:noFill/>
            <a:miter lim="800000"/>
            <a:headEnd/>
            <a:tailEnd/>
          </a:ln>
          <a:effectLst/>
        </p:spPr>
        <p:txBody>
          <a:bodyPr lIns="91428" tIns="45714" rIns="91428" bIns="45714">
            <a:spAutoFit/>
          </a:bodyPr>
          <a:lstStyle>
            <a:lvl1pPr>
              <a:defRPr sz="2000">
                <a:solidFill>
                  <a:schemeClr val="tx1"/>
                </a:solidFill>
                <a:latin typeface="Arial" charset="0"/>
                <a:ea typeface="ＭＳ Ｐゴシック" charset="0"/>
                <a:cs typeface="ＭＳ Ｐゴシック" charset="0"/>
              </a:defRPr>
            </a:lvl1pPr>
            <a:lvl2pPr marL="37931725" indent="-37474525">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nSpc>
                <a:spcPts val="1000"/>
              </a:lnSpc>
              <a:defRPr/>
            </a:pPr>
            <a:r>
              <a:rPr lang="en-US" sz="1000" dirty="0" err="1" smtClean="0"/>
              <a:t>AirMOSS</a:t>
            </a:r>
            <a:r>
              <a:rPr lang="en-US" sz="1000" dirty="0" smtClean="0"/>
              <a:t> Early Season/May 2017</a:t>
            </a:r>
          </a:p>
        </p:txBody>
      </p:sp>
      <p:sp>
        <p:nvSpPr>
          <p:cNvPr id="21" name="Text Box 76"/>
          <p:cNvSpPr txBox="1">
            <a:spLocks noChangeArrowheads="1"/>
          </p:cNvSpPr>
          <p:nvPr/>
        </p:nvSpPr>
        <p:spPr bwMode="auto">
          <a:xfrm>
            <a:off x="0" y="6026150"/>
            <a:ext cx="2514600" cy="225425"/>
          </a:xfrm>
          <a:prstGeom prst="rect">
            <a:avLst/>
          </a:prstGeom>
          <a:noFill/>
          <a:ln w="9525">
            <a:noFill/>
            <a:miter lim="800000"/>
            <a:headEnd/>
            <a:tailEnd/>
          </a:ln>
          <a:effectLst/>
        </p:spPr>
        <p:txBody>
          <a:bodyPr lIns="91428" tIns="45714" rIns="91428" bIns="45714">
            <a:spAutoFit/>
          </a:bodyPr>
          <a:lstStyle>
            <a:lvl1pPr>
              <a:defRPr sz="2000">
                <a:solidFill>
                  <a:schemeClr val="tx1"/>
                </a:solidFill>
                <a:latin typeface="Arial" charset="0"/>
                <a:ea typeface="ＭＳ Ｐゴシック" charset="0"/>
                <a:cs typeface="ＭＳ Ｐゴシック" charset="0"/>
              </a:defRPr>
            </a:lvl1pPr>
            <a:lvl2pPr marL="37931725" indent="-37474525">
              <a:defRPr sz="20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a:lnSpc>
                <a:spcPts val="1000"/>
              </a:lnSpc>
              <a:defRPr/>
            </a:pPr>
            <a:r>
              <a:rPr lang="en-US" sz="1000" dirty="0" smtClean="0"/>
              <a:t>2017 ABoVE Airborne Campaign</a:t>
            </a:r>
          </a:p>
        </p:txBody>
      </p:sp>
      <p:pic>
        <p:nvPicPr>
          <p:cNvPr id="4" name="Picture 3" descr="ABoVE_Logo_large_blue.jp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6599836" y="79921"/>
            <a:ext cx="2018029" cy="779941"/>
          </a:xfrm>
          <a:prstGeom prst="rect">
            <a:avLst/>
          </a:prstGeom>
        </p:spPr>
      </p:pic>
    </p:spTree>
  </p:cSld>
  <p:clrMap bg1="lt1" tx1="dk1" bg2="lt2" tx2="dk2" accent1="accent1" accent2="accent2" accent3="accent3" accent4="accent4" accent5="accent5" accent6="accent6" hlink="hlink" folHlink="folHlink"/>
  <p:sldLayoutIdLst>
    <p:sldLayoutId id="2147484035"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iming>
    <p:tnLst>
      <p:par>
        <p:cTn xmlns:p14="http://schemas.microsoft.com/office/powerpoint/2010/main" id="1" dur="indefinite" restart="never" nodeType="tmRoot"/>
      </p:par>
    </p:tnLst>
  </p:timing>
  <p:txStyles>
    <p:titleStyle>
      <a:lvl1pPr algn="ctr" defTabSz="862013" rtl="0" eaLnBrk="0" fontAlgn="base" hangingPunct="0">
        <a:spcBef>
          <a:spcPct val="0"/>
        </a:spcBef>
        <a:spcAft>
          <a:spcPct val="0"/>
        </a:spcAft>
        <a:defRPr sz="2400" b="1">
          <a:solidFill>
            <a:srgbClr val="0000FF"/>
          </a:solidFill>
          <a:latin typeface="+mj-lt"/>
          <a:ea typeface="ＭＳ Ｐゴシック" pitchFamily="-110" charset="-128"/>
          <a:cs typeface="ＭＳ Ｐゴシック" pitchFamily="-110" charset="-128"/>
        </a:defRPr>
      </a:lvl1pPr>
      <a:lvl2pPr algn="ctr" defTabSz="862013" rtl="0" eaLnBrk="0" fontAlgn="base" hangingPunct="0">
        <a:spcBef>
          <a:spcPct val="0"/>
        </a:spcBef>
        <a:spcAft>
          <a:spcPct val="0"/>
        </a:spcAft>
        <a:defRPr sz="2400" b="1">
          <a:solidFill>
            <a:srgbClr val="0000FF"/>
          </a:solidFill>
          <a:latin typeface="Arial" pitchFamily="25" charset="0"/>
          <a:ea typeface="ＭＳ Ｐゴシック" pitchFamily="-110" charset="-128"/>
          <a:cs typeface="ＭＳ Ｐゴシック" pitchFamily="-110" charset="-128"/>
        </a:defRPr>
      </a:lvl2pPr>
      <a:lvl3pPr algn="ctr" defTabSz="862013" rtl="0" eaLnBrk="0" fontAlgn="base" hangingPunct="0">
        <a:spcBef>
          <a:spcPct val="0"/>
        </a:spcBef>
        <a:spcAft>
          <a:spcPct val="0"/>
        </a:spcAft>
        <a:defRPr sz="2400" b="1">
          <a:solidFill>
            <a:srgbClr val="0000FF"/>
          </a:solidFill>
          <a:latin typeface="Arial" pitchFamily="25" charset="0"/>
          <a:ea typeface="ＭＳ Ｐゴシック" pitchFamily="-110" charset="-128"/>
          <a:cs typeface="ＭＳ Ｐゴシック" pitchFamily="-110" charset="-128"/>
        </a:defRPr>
      </a:lvl3pPr>
      <a:lvl4pPr algn="ctr" defTabSz="862013" rtl="0" eaLnBrk="0" fontAlgn="base" hangingPunct="0">
        <a:spcBef>
          <a:spcPct val="0"/>
        </a:spcBef>
        <a:spcAft>
          <a:spcPct val="0"/>
        </a:spcAft>
        <a:defRPr sz="2400" b="1">
          <a:solidFill>
            <a:srgbClr val="0000FF"/>
          </a:solidFill>
          <a:latin typeface="Arial" pitchFamily="25" charset="0"/>
          <a:ea typeface="ＭＳ Ｐゴシック" pitchFamily="-110" charset="-128"/>
          <a:cs typeface="ＭＳ Ｐゴシック" pitchFamily="-110" charset="-128"/>
        </a:defRPr>
      </a:lvl4pPr>
      <a:lvl5pPr algn="ctr" defTabSz="862013" rtl="0" eaLnBrk="0" fontAlgn="base" hangingPunct="0">
        <a:spcBef>
          <a:spcPct val="0"/>
        </a:spcBef>
        <a:spcAft>
          <a:spcPct val="0"/>
        </a:spcAft>
        <a:defRPr sz="2400" b="1">
          <a:solidFill>
            <a:srgbClr val="0000FF"/>
          </a:solidFill>
          <a:latin typeface="Arial" pitchFamily="25" charset="0"/>
          <a:ea typeface="ＭＳ Ｐゴシック" pitchFamily="-110" charset="-128"/>
          <a:cs typeface="ＭＳ Ｐゴシック" pitchFamily="-110" charset="-128"/>
        </a:defRPr>
      </a:lvl5pPr>
      <a:lvl6pPr marL="457200" algn="ctr" defTabSz="862013" rtl="0" eaLnBrk="0" fontAlgn="base" hangingPunct="0">
        <a:spcBef>
          <a:spcPct val="0"/>
        </a:spcBef>
        <a:spcAft>
          <a:spcPct val="0"/>
        </a:spcAft>
        <a:defRPr sz="2400" b="1">
          <a:solidFill>
            <a:schemeClr val="tx2"/>
          </a:solidFill>
          <a:latin typeface="Arial" pitchFamily="25" charset="0"/>
        </a:defRPr>
      </a:lvl6pPr>
      <a:lvl7pPr marL="914400" algn="ctr" defTabSz="862013" rtl="0" eaLnBrk="0" fontAlgn="base" hangingPunct="0">
        <a:spcBef>
          <a:spcPct val="0"/>
        </a:spcBef>
        <a:spcAft>
          <a:spcPct val="0"/>
        </a:spcAft>
        <a:defRPr sz="2400" b="1">
          <a:solidFill>
            <a:schemeClr val="tx2"/>
          </a:solidFill>
          <a:latin typeface="Arial" pitchFamily="25" charset="0"/>
        </a:defRPr>
      </a:lvl7pPr>
      <a:lvl8pPr marL="1371600" algn="ctr" defTabSz="862013" rtl="0" eaLnBrk="0" fontAlgn="base" hangingPunct="0">
        <a:spcBef>
          <a:spcPct val="0"/>
        </a:spcBef>
        <a:spcAft>
          <a:spcPct val="0"/>
        </a:spcAft>
        <a:defRPr sz="2400" b="1">
          <a:solidFill>
            <a:schemeClr val="tx2"/>
          </a:solidFill>
          <a:latin typeface="Arial" pitchFamily="25" charset="0"/>
        </a:defRPr>
      </a:lvl8pPr>
      <a:lvl9pPr marL="1828800" algn="ctr" defTabSz="862013" rtl="0" eaLnBrk="0" fontAlgn="base" hangingPunct="0">
        <a:spcBef>
          <a:spcPct val="0"/>
        </a:spcBef>
        <a:spcAft>
          <a:spcPct val="0"/>
        </a:spcAft>
        <a:defRPr sz="2400" b="1">
          <a:solidFill>
            <a:schemeClr val="tx2"/>
          </a:solidFill>
          <a:latin typeface="Arial" pitchFamily="25" charset="0"/>
        </a:defRPr>
      </a:lvl9pPr>
    </p:titleStyle>
    <p:bodyStyle>
      <a:lvl1pPr marL="323850" indent="-323850" algn="l" defTabSz="862013" rtl="0" eaLnBrk="0" fontAlgn="base" hangingPunct="0">
        <a:spcBef>
          <a:spcPct val="20000"/>
        </a:spcBef>
        <a:spcAft>
          <a:spcPct val="0"/>
        </a:spcAft>
        <a:buSzPct val="100000"/>
        <a:buChar char="•"/>
        <a:defRPr sz="3000">
          <a:solidFill>
            <a:schemeClr val="tx1"/>
          </a:solidFill>
          <a:latin typeface="+mn-lt"/>
          <a:ea typeface="ＭＳ Ｐゴシック" pitchFamily="-110" charset="-128"/>
          <a:cs typeface="ＭＳ Ｐゴシック" pitchFamily="-110" charset="-128"/>
        </a:defRPr>
      </a:lvl1pPr>
      <a:lvl2pPr marL="700088" indent="-242888" algn="l" defTabSz="862013" rtl="0" eaLnBrk="0" fontAlgn="base" hangingPunct="0">
        <a:spcBef>
          <a:spcPct val="20000"/>
        </a:spcBef>
        <a:spcAft>
          <a:spcPct val="0"/>
        </a:spcAft>
        <a:buSzPct val="100000"/>
        <a:buChar char="–"/>
        <a:defRPr sz="2600">
          <a:solidFill>
            <a:schemeClr val="tx1"/>
          </a:solidFill>
          <a:latin typeface="+mn-lt"/>
          <a:ea typeface="ＭＳ Ｐゴシック" pitchFamily="25" charset="-128"/>
        </a:defRPr>
      </a:lvl2pPr>
      <a:lvl3pPr marL="1077913" indent="-215900" algn="l" defTabSz="862013" rtl="0" eaLnBrk="0" fontAlgn="base" hangingPunct="0">
        <a:spcBef>
          <a:spcPct val="20000"/>
        </a:spcBef>
        <a:spcAft>
          <a:spcPct val="0"/>
        </a:spcAft>
        <a:buSzPct val="100000"/>
        <a:buChar char="•"/>
        <a:defRPr sz="2300">
          <a:solidFill>
            <a:schemeClr val="tx1"/>
          </a:solidFill>
          <a:latin typeface="+mn-lt"/>
          <a:ea typeface="ＭＳ Ｐゴシック" pitchFamily="25" charset="-128"/>
        </a:defRPr>
      </a:lvl3pPr>
      <a:lvl4pPr marL="1508125" indent="-214313"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4pPr>
      <a:lvl5pPr marL="19399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5pPr>
      <a:lvl6pPr marL="23971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6pPr>
      <a:lvl7pPr marL="28543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7pPr>
      <a:lvl8pPr marL="33115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8pPr>
      <a:lvl9pPr marL="37687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96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8686800" cy="6400800"/>
          </a:xfrm>
          <a:prstGeom prst="rect">
            <a:avLst/>
          </a:prstGeom>
        </p:spPr>
      </p:pic>
      <p:sp>
        <p:nvSpPr>
          <p:cNvPr id="5124" name="Rectangle 2"/>
          <p:cNvSpPr txBox="1">
            <a:spLocks noChangeArrowheads="1"/>
          </p:cNvSpPr>
          <p:nvPr/>
        </p:nvSpPr>
        <p:spPr bwMode="auto">
          <a:xfrm>
            <a:off x="-21655" y="0"/>
            <a:ext cx="870845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000">
                <a:solidFill>
                  <a:schemeClr val="tx1"/>
                </a:solidFill>
                <a:latin typeface="Arial" charset="0"/>
                <a:ea typeface="ＭＳ Ｐゴシック" charset="0"/>
                <a:cs typeface="ＭＳ Ｐゴシック" charset="0"/>
              </a:defRPr>
            </a:lvl1pPr>
            <a:lvl2pPr marL="742950" indent="-285750" defTabSz="457200">
              <a:defRPr sz="2000">
                <a:solidFill>
                  <a:schemeClr val="tx1"/>
                </a:solidFill>
                <a:latin typeface="Arial" charset="0"/>
                <a:ea typeface="ＭＳ Ｐゴシック" charset="0"/>
              </a:defRPr>
            </a:lvl2pPr>
            <a:lvl3pPr marL="1143000" indent="-228600" defTabSz="457200">
              <a:defRPr sz="2000">
                <a:solidFill>
                  <a:schemeClr val="tx1"/>
                </a:solidFill>
                <a:latin typeface="Arial" charset="0"/>
                <a:ea typeface="ＭＳ Ｐゴシック" charset="0"/>
              </a:defRPr>
            </a:lvl3pPr>
            <a:lvl4pPr marL="1600200" indent="-228600" defTabSz="457200">
              <a:defRPr sz="2000">
                <a:solidFill>
                  <a:schemeClr val="tx1"/>
                </a:solidFill>
                <a:latin typeface="Arial" charset="0"/>
                <a:ea typeface="ＭＳ Ｐゴシック" charset="0"/>
              </a:defRPr>
            </a:lvl4pPr>
            <a:lvl5pPr marL="2057400" indent="-228600" defTabSz="457200">
              <a:defRPr sz="2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2400" b="1" dirty="0" smtClean="0"/>
              <a:t>Arctic Boreal</a:t>
            </a:r>
            <a:r>
              <a:rPr lang="en-US" sz="2400" b="1" dirty="0"/>
              <a:t> </a:t>
            </a:r>
            <a:r>
              <a:rPr lang="en-US" sz="2400" b="1" dirty="0" smtClean="0"/>
              <a:t>Vulnerability Experiment (ABoVE)</a:t>
            </a:r>
            <a:endParaRPr lang="en-US" sz="2400" b="1" dirty="0"/>
          </a:p>
          <a:p>
            <a:pPr eaLnBrk="1" hangingPunct="1"/>
            <a:r>
              <a:rPr lang="en-US" sz="2400" b="1" dirty="0" smtClean="0">
                <a:solidFill>
                  <a:srgbClr val="000000"/>
                </a:solidFill>
              </a:rPr>
              <a:t>2017 ABoVE Airborne Campaign</a:t>
            </a:r>
          </a:p>
          <a:p>
            <a:pPr eaLnBrk="1" hangingPunct="1"/>
            <a:endParaRPr lang="en-US" sz="2400" b="1" dirty="0" smtClean="0">
              <a:solidFill>
                <a:schemeClr val="bg1"/>
              </a:solidFill>
            </a:endParaRPr>
          </a:p>
          <a:p>
            <a:pPr eaLnBrk="1" hangingPunct="1"/>
            <a:endParaRPr lang="en-US" sz="2400" b="1" dirty="0" smtClean="0">
              <a:solidFill>
                <a:schemeClr val="bg1"/>
              </a:solidFill>
            </a:endParaRPr>
          </a:p>
          <a:p>
            <a:pPr eaLnBrk="1" hangingPunct="1"/>
            <a:r>
              <a:rPr lang="en-US" sz="2400" b="1" dirty="0" smtClean="0"/>
              <a:t>6 June 2017 (DOY  157) </a:t>
            </a:r>
          </a:p>
          <a:p>
            <a:pPr eaLnBrk="1" hangingPunct="1"/>
            <a:r>
              <a:rPr lang="en-US" sz="2400" b="1" dirty="0" err="1" smtClean="0"/>
              <a:t>AirMOSS</a:t>
            </a:r>
            <a:r>
              <a:rPr lang="en-US" sz="2400" b="1" dirty="0" smtClean="0"/>
              <a:t>: North Slope</a:t>
            </a:r>
            <a:endParaRPr lang="en-US" b="1" dirty="0" smtClean="0">
              <a:solidFill>
                <a:schemeClr val="bg1"/>
              </a:solidFill>
            </a:endParaRPr>
          </a:p>
          <a:p>
            <a:pPr eaLnBrk="1" hangingPunct="1"/>
            <a:endParaRPr lang="en-US" b="1" dirty="0" smtClean="0">
              <a:solidFill>
                <a:schemeClr val="bg1"/>
              </a:solidFill>
            </a:endParaRPr>
          </a:p>
          <a:p>
            <a:pPr eaLnBrk="1" hangingPunct="1"/>
            <a:endParaRPr lang="en-US" b="1" dirty="0">
              <a:solidFill>
                <a:schemeClr val="bg1"/>
              </a:solidFill>
            </a:endParaRPr>
          </a:p>
          <a:p>
            <a:pPr eaLnBrk="1" hangingPunct="1"/>
            <a:endParaRPr lang="en-US" b="1" dirty="0" smtClean="0">
              <a:solidFill>
                <a:schemeClr val="bg1"/>
              </a:solidFill>
            </a:endParaRPr>
          </a:p>
          <a:p>
            <a:pPr eaLnBrk="1" hangingPunct="1"/>
            <a:endParaRPr lang="en-US" b="1" dirty="0">
              <a:solidFill>
                <a:schemeClr val="bg1"/>
              </a:solidFill>
            </a:endParaRPr>
          </a:p>
          <a:p>
            <a:pPr eaLnBrk="1" hangingPunct="1"/>
            <a:endParaRPr lang="en-US" b="1" dirty="0" smtClean="0">
              <a:solidFill>
                <a:schemeClr val="bg1"/>
              </a:solidFill>
            </a:endParaRPr>
          </a:p>
          <a:p>
            <a:pPr eaLnBrk="1" hangingPunct="1"/>
            <a:endParaRPr lang="en-US" b="1" dirty="0" smtClean="0">
              <a:solidFill>
                <a:schemeClr val="bg1"/>
              </a:solidFill>
            </a:endParaRPr>
          </a:p>
          <a:p>
            <a:pPr eaLnBrk="1" hangingPunct="1"/>
            <a:endParaRPr lang="en-US" b="1" dirty="0">
              <a:solidFill>
                <a:schemeClr val="bg1"/>
              </a:solidFill>
            </a:endParaRPr>
          </a:p>
          <a:p>
            <a:pPr eaLnBrk="1" hangingPunct="1"/>
            <a:r>
              <a:rPr lang="en-US" b="1" dirty="0" smtClean="0">
                <a:solidFill>
                  <a:schemeClr val="bg1"/>
                </a:solidFill>
              </a:rPr>
              <a:t>Charles Miller, Deputy Science Lead</a:t>
            </a:r>
          </a:p>
          <a:p>
            <a:pPr eaLnBrk="1" hangingPunct="1"/>
            <a:r>
              <a:rPr lang="en-US" b="1" dirty="0" smtClean="0">
                <a:solidFill>
                  <a:schemeClr val="bg1"/>
                </a:solidFill>
              </a:rPr>
              <a:t>Jet </a:t>
            </a:r>
            <a:r>
              <a:rPr lang="en-US" b="1" dirty="0">
                <a:solidFill>
                  <a:schemeClr val="bg1"/>
                </a:solidFill>
              </a:rPr>
              <a:t>Propulsion Laboratory, California Institute of Technology</a:t>
            </a:r>
          </a:p>
          <a:p>
            <a:pPr eaLnBrk="1" hangingPunct="1"/>
            <a:r>
              <a:rPr lang="en-US" b="1" dirty="0" smtClean="0">
                <a:solidFill>
                  <a:schemeClr val="bg1"/>
                </a:solidFill>
              </a:rPr>
              <a:t>and the ABoVE Science </a:t>
            </a:r>
            <a:r>
              <a:rPr lang="en-US" b="1" dirty="0">
                <a:solidFill>
                  <a:schemeClr val="bg1"/>
                </a:solidFill>
              </a:rPr>
              <a:t>Team</a:t>
            </a:r>
            <a:br>
              <a:rPr lang="en-US" b="1" dirty="0">
                <a:solidFill>
                  <a:schemeClr val="bg1"/>
                </a:solidFill>
              </a:rPr>
            </a:br>
            <a:r>
              <a:rPr lang="en-US" sz="1000" b="1" dirty="0">
                <a:solidFill>
                  <a:schemeClr val="bg1"/>
                </a:solidFill>
              </a:rPr>
              <a:t/>
            </a:r>
            <a:br>
              <a:rPr lang="en-US" sz="1000" b="1" dirty="0">
                <a:solidFill>
                  <a:schemeClr val="bg1"/>
                </a:solidFill>
              </a:rPr>
            </a:br>
            <a:r>
              <a:rPr lang="en-US" sz="1600" b="1" dirty="0" smtClean="0">
                <a:solidFill>
                  <a:schemeClr val="bg1"/>
                </a:solidFill>
              </a:rPr>
              <a:t>For Hank Margolis, Eric </a:t>
            </a:r>
            <a:r>
              <a:rPr lang="en-US" sz="1600" b="1" dirty="0" err="1" smtClean="0">
                <a:solidFill>
                  <a:schemeClr val="bg1"/>
                </a:solidFill>
              </a:rPr>
              <a:t>Kasichke</a:t>
            </a:r>
            <a:r>
              <a:rPr lang="en-US" sz="1600" b="1" dirty="0" smtClean="0">
                <a:solidFill>
                  <a:schemeClr val="bg1"/>
                </a:solidFill>
              </a:rPr>
              <a:t>, Bruce </a:t>
            </a:r>
            <a:r>
              <a:rPr lang="en-US" sz="1600" b="1" dirty="0" err="1" smtClean="0">
                <a:solidFill>
                  <a:schemeClr val="bg1"/>
                </a:solidFill>
              </a:rPr>
              <a:t>Tagg</a:t>
            </a:r>
            <a:r>
              <a:rPr lang="en-US" sz="1600" b="1" dirty="0" smtClean="0">
                <a:solidFill>
                  <a:schemeClr val="bg1"/>
                </a:solidFill>
              </a:rPr>
              <a:t> </a:t>
            </a:r>
          </a:p>
          <a:p>
            <a:pPr eaLnBrk="1" hangingPunct="1"/>
            <a:r>
              <a:rPr lang="en-US" sz="1600" b="1" dirty="0" smtClean="0">
                <a:solidFill>
                  <a:schemeClr val="bg1"/>
                </a:solidFill>
              </a:rPr>
              <a:t>NASA HQ</a:t>
            </a:r>
          </a:p>
          <a:p>
            <a:pPr eaLnBrk="1" hangingPunct="1"/>
            <a:r>
              <a:rPr lang="en-US" sz="1600" b="1" dirty="0" smtClean="0">
                <a:solidFill>
                  <a:schemeClr val="bg1"/>
                </a:solidFill>
              </a:rPr>
              <a:t>Summer 2017</a:t>
            </a:r>
            <a:endParaRPr lang="en-US" sz="24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887016" y="131416"/>
            <a:ext cx="5904656" cy="620712"/>
          </a:xfrm>
          <a:ln/>
        </p:spPr>
        <p:txBody>
          <a:bodyPr/>
          <a:lstStyle/>
          <a:p>
            <a:r>
              <a:rPr lang="en-US" dirty="0">
                <a:solidFill>
                  <a:schemeClr val="accent2"/>
                </a:solidFill>
              </a:rPr>
              <a:t>6 June 2017/DOY 157 </a:t>
            </a:r>
            <a:br>
              <a:rPr lang="en-US" dirty="0">
                <a:solidFill>
                  <a:schemeClr val="accent2"/>
                </a:solidFill>
              </a:rPr>
            </a:br>
            <a:r>
              <a:rPr lang="en-US" dirty="0">
                <a:solidFill>
                  <a:schemeClr val="accent2"/>
                </a:solidFill>
              </a:rPr>
              <a:t>North Slope</a:t>
            </a:r>
            <a:endParaRPr lang="en-US" dirty="0">
              <a:latin typeface="Arial" charset="0"/>
              <a:ea typeface="ＭＳ Ｐゴシック" charset="0"/>
              <a:cs typeface="ＭＳ Ｐゴシック" charset="0"/>
            </a:endParaRPr>
          </a:p>
        </p:txBody>
      </p:sp>
      <p:sp>
        <p:nvSpPr>
          <p:cNvPr id="4" name="TextBox 3"/>
          <p:cNvSpPr txBox="1"/>
          <p:nvPr/>
        </p:nvSpPr>
        <p:spPr>
          <a:xfrm>
            <a:off x="94928" y="968152"/>
            <a:ext cx="3384376" cy="1107996"/>
          </a:xfrm>
          <a:prstGeom prst="rect">
            <a:avLst/>
          </a:prstGeom>
          <a:noFill/>
        </p:spPr>
        <p:txBody>
          <a:bodyPr wrap="square" rtlCol="0">
            <a:spAutoFit/>
          </a:bodyPr>
          <a:lstStyle/>
          <a:p>
            <a:pPr algn="l"/>
            <a:r>
              <a:rPr lang="en-US" sz="1800" dirty="0" err="1"/>
              <a:t>AirMOSS</a:t>
            </a:r>
            <a:r>
              <a:rPr lang="en-US" sz="1800" dirty="0"/>
              <a:t> Quick-look </a:t>
            </a:r>
            <a:r>
              <a:rPr lang="en-US" sz="1800" dirty="0" smtClean="0"/>
              <a:t>products</a:t>
            </a:r>
            <a:endParaRPr lang="en-US" sz="1800" dirty="0"/>
          </a:p>
          <a:p>
            <a:pPr algn="l">
              <a:spcAft>
                <a:spcPts val="0"/>
              </a:spcAft>
            </a:pPr>
            <a:r>
              <a:rPr lang="en-US" sz="1600" dirty="0">
                <a:ea typeface="Calibri" charset="0"/>
              </a:rPr>
              <a:t>A. Line 1, ID 34505: Atqasuk</a:t>
            </a:r>
          </a:p>
          <a:p>
            <a:pPr algn="l">
              <a:spcAft>
                <a:spcPts val="0"/>
              </a:spcAft>
            </a:pPr>
            <a:r>
              <a:rPr lang="en-US" sz="1600" dirty="0">
                <a:ea typeface="Calibri" charset="0"/>
              </a:rPr>
              <a:t>B. Line 2, ID </a:t>
            </a:r>
            <a:r>
              <a:rPr lang="en-US" sz="1600" dirty="0"/>
              <a:t>15010</a:t>
            </a:r>
            <a:r>
              <a:rPr lang="en-US" sz="1600" dirty="0">
                <a:ea typeface="Calibri" charset="0"/>
              </a:rPr>
              <a:t>: Barrow</a:t>
            </a:r>
          </a:p>
          <a:p>
            <a:pPr algn="l">
              <a:spcAft>
                <a:spcPts val="0"/>
              </a:spcAft>
            </a:pPr>
            <a:r>
              <a:rPr lang="en-US" sz="1600" dirty="0">
                <a:ea typeface="Calibri" charset="0"/>
              </a:rPr>
              <a:t>C. Line 3, ID </a:t>
            </a:r>
            <a:r>
              <a:rPr lang="en-US" sz="1600" dirty="0"/>
              <a:t>04600</a:t>
            </a:r>
            <a:r>
              <a:rPr lang="en-US" sz="1600" dirty="0">
                <a:ea typeface="Calibri" charset="0"/>
              </a:rPr>
              <a:t>: CALM</a:t>
            </a:r>
            <a:endParaRPr lang="en-US" sz="1600" dirty="0">
              <a:ea typeface="Calibri" charset="0"/>
            </a:endParaRPr>
          </a:p>
        </p:txBody>
      </p:sp>
      <p:sp>
        <p:nvSpPr>
          <p:cNvPr id="9" name="TextBox 8"/>
          <p:cNvSpPr txBox="1"/>
          <p:nvPr/>
        </p:nvSpPr>
        <p:spPr>
          <a:xfrm>
            <a:off x="5063480" y="968152"/>
            <a:ext cx="2752049" cy="400110"/>
          </a:xfrm>
          <a:prstGeom prst="rect">
            <a:avLst/>
          </a:prstGeom>
          <a:noFill/>
        </p:spPr>
        <p:txBody>
          <a:bodyPr wrap="none" rtlCol="0">
            <a:spAutoFit/>
          </a:bodyPr>
          <a:lstStyle/>
          <a:p>
            <a:r>
              <a:rPr lang="en-US" i="1" dirty="0" smtClean="0">
                <a:solidFill>
                  <a:srgbClr val="0000FF"/>
                </a:solidFill>
              </a:rPr>
              <a:t>Joanne Shimada, JPL</a:t>
            </a:r>
            <a:endParaRPr lang="en-US" i="1" dirty="0">
              <a:solidFill>
                <a:srgbClr val="0000FF"/>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679516" y="-2383172"/>
            <a:ext cx="1143000" cy="10312176"/>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4679517" y="-1159036"/>
            <a:ext cx="1143000" cy="10312176"/>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4059986" y="684629"/>
            <a:ext cx="1143000" cy="9073117"/>
          </a:xfrm>
          <a:prstGeom prst="rect">
            <a:avLst/>
          </a:prstGeom>
        </p:spPr>
      </p:pic>
      <p:sp>
        <p:nvSpPr>
          <p:cNvPr id="18" name="TextBox 17"/>
          <p:cNvSpPr txBox="1"/>
          <p:nvPr/>
        </p:nvSpPr>
        <p:spPr>
          <a:xfrm>
            <a:off x="94928" y="2201416"/>
            <a:ext cx="360370" cy="400110"/>
          </a:xfrm>
          <a:prstGeom prst="rect">
            <a:avLst/>
          </a:prstGeom>
          <a:noFill/>
        </p:spPr>
        <p:txBody>
          <a:bodyPr wrap="none" rtlCol="0">
            <a:spAutoFit/>
          </a:bodyPr>
          <a:lstStyle/>
          <a:p>
            <a:r>
              <a:rPr lang="en-US" b="1" dirty="0" smtClean="0">
                <a:solidFill>
                  <a:srgbClr val="FFFFFF"/>
                </a:solidFill>
              </a:rPr>
              <a:t>A</a:t>
            </a:r>
            <a:endParaRPr lang="en-US" b="1" dirty="0">
              <a:solidFill>
                <a:srgbClr val="FFFFFF"/>
              </a:solidFill>
            </a:endParaRPr>
          </a:p>
        </p:txBody>
      </p:sp>
      <p:sp>
        <p:nvSpPr>
          <p:cNvPr id="19" name="TextBox 18"/>
          <p:cNvSpPr txBox="1"/>
          <p:nvPr/>
        </p:nvSpPr>
        <p:spPr>
          <a:xfrm>
            <a:off x="94928" y="3425552"/>
            <a:ext cx="369888" cy="400110"/>
          </a:xfrm>
          <a:prstGeom prst="rect">
            <a:avLst/>
          </a:prstGeom>
          <a:noFill/>
        </p:spPr>
        <p:txBody>
          <a:bodyPr wrap="none" rtlCol="0">
            <a:spAutoFit/>
          </a:bodyPr>
          <a:lstStyle/>
          <a:p>
            <a:r>
              <a:rPr lang="en-US" b="1" dirty="0" smtClean="0">
                <a:solidFill>
                  <a:srgbClr val="FFFFFF"/>
                </a:solidFill>
              </a:rPr>
              <a:t>B</a:t>
            </a:r>
            <a:endParaRPr lang="en-US" b="1" dirty="0">
              <a:solidFill>
                <a:srgbClr val="FFFFFF"/>
              </a:solidFill>
            </a:endParaRPr>
          </a:p>
        </p:txBody>
      </p:sp>
      <p:sp>
        <p:nvSpPr>
          <p:cNvPr id="20" name="TextBox 19"/>
          <p:cNvSpPr txBox="1"/>
          <p:nvPr/>
        </p:nvSpPr>
        <p:spPr>
          <a:xfrm>
            <a:off x="94928" y="4640561"/>
            <a:ext cx="369888" cy="400110"/>
          </a:xfrm>
          <a:prstGeom prst="rect">
            <a:avLst/>
          </a:prstGeom>
          <a:noFill/>
        </p:spPr>
        <p:txBody>
          <a:bodyPr wrap="none" rtlCol="0">
            <a:spAutoFit/>
          </a:bodyPr>
          <a:lstStyle/>
          <a:p>
            <a:r>
              <a:rPr lang="en-US" b="1" dirty="0" smtClean="0">
                <a:solidFill>
                  <a:srgbClr val="FFFFFF"/>
                </a:solidFill>
              </a:rPr>
              <a:t>C</a:t>
            </a:r>
            <a:endParaRPr lang="en-US" b="1" dirty="0">
              <a:solidFill>
                <a:srgbClr val="FFFFFF"/>
              </a:solidFill>
            </a:endParaRPr>
          </a:p>
        </p:txBody>
      </p:sp>
    </p:spTree>
    <p:extLst>
      <p:ext uri="{BB962C8B-B14F-4D97-AF65-F5344CB8AC3E}">
        <p14:creationId xmlns:p14="http://schemas.microsoft.com/office/powerpoint/2010/main" val="18583047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887016" y="131416"/>
            <a:ext cx="5904656" cy="620712"/>
          </a:xfrm>
          <a:ln/>
        </p:spPr>
        <p:txBody>
          <a:bodyPr/>
          <a:lstStyle/>
          <a:p>
            <a:r>
              <a:rPr lang="en-US" dirty="0">
                <a:solidFill>
                  <a:schemeClr val="accent2"/>
                </a:solidFill>
              </a:rPr>
              <a:t>6 June 2017/DOY 157 </a:t>
            </a:r>
            <a:br>
              <a:rPr lang="en-US" dirty="0">
                <a:solidFill>
                  <a:schemeClr val="accent2"/>
                </a:solidFill>
              </a:rPr>
            </a:br>
            <a:r>
              <a:rPr lang="en-US" dirty="0">
                <a:solidFill>
                  <a:schemeClr val="accent2"/>
                </a:solidFill>
              </a:rPr>
              <a:t>North Slope</a:t>
            </a:r>
            <a:endParaRPr lang="en-US" dirty="0">
              <a:latin typeface="Arial" charset="0"/>
              <a:ea typeface="ＭＳ Ｐゴシック" charset="0"/>
              <a:cs typeface="ＭＳ Ｐゴシック" charset="0"/>
            </a:endParaRPr>
          </a:p>
        </p:txBody>
      </p:sp>
      <p:sp>
        <p:nvSpPr>
          <p:cNvPr id="4" name="TextBox 3"/>
          <p:cNvSpPr txBox="1"/>
          <p:nvPr/>
        </p:nvSpPr>
        <p:spPr>
          <a:xfrm>
            <a:off x="94928" y="968152"/>
            <a:ext cx="3384376" cy="1107996"/>
          </a:xfrm>
          <a:prstGeom prst="rect">
            <a:avLst/>
          </a:prstGeom>
          <a:noFill/>
        </p:spPr>
        <p:txBody>
          <a:bodyPr wrap="square" rtlCol="0">
            <a:spAutoFit/>
          </a:bodyPr>
          <a:lstStyle/>
          <a:p>
            <a:pPr algn="l"/>
            <a:r>
              <a:rPr lang="en-US" sz="1800" dirty="0" err="1"/>
              <a:t>AirMOSS</a:t>
            </a:r>
            <a:r>
              <a:rPr lang="en-US" sz="1800" dirty="0"/>
              <a:t> Quick-look </a:t>
            </a:r>
            <a:r>
              <a:rPr lang="en-US" sz="1800" dirty="0" smtClean="0"/>
              <a:t>products</a:t>
            </a:r>
            <a:endParaRPr lang="en-US" sz="1800" dirty="0"/>
          </a:p>
          <a:p>
            <a:pPr algn="l">
              <a:spcAft>
                <a:spcPts val="0"/>
              </a:spcAft>
            </a:pPr>
            <a:r>
              <a:rPr lang="en-US" sz="1600" dirty="0">
                <a:ea typeface="Calibri" charset="0"/>
              </a:rPr>
              <a:t>A. Line 4, ID </a:t>
            </a:r>
            <a:r>
              <a:rPr lang="en-US" sz="1600" dirty="0"/>
              <a:t>16404</a:t>
            </a:r>
            <a:r>
              <a:rPr lang="en-US" sz="1600" dirty="0">
                <a:ea typeface="Calibri" charset="0"/>
              </a:rPr>
              <a:t>: </a:t>
            </a:r>
            <a:r>
              <a:rPr lang="en-US" sz="1600" dirty="0" err="1">
                <a:ea typeface="Calibri" charset="0"/>
              </a:rPr>
              <a:t>Anaktuvuk</a:t>
            </a:r>
            <a:r>
              <a:rPr lang="en-US" sz="1600" dirty="0">
                <a:ea typeface="Calibri" charset="0"/>
              </a:rPr>
              <a:t> 1</a:t>
            </a:r>
          </a:p>
          <a:p>
            <a:pPr algn="l">
              <a:spcAft>
                <a:spcPts val="0"/>
              </a:spcAft>
            </a:pPr>
            <a:r>
              <a:rPr lang="en-US" sz="1600" dirty="0">
                <a:ea typeface="Calibri" charset="0"/>
              </a:rPr>
              <a:t>B. Line 5, ID </a:t>
            </a:r>
            <a:r>
              <a:rPr lang="en-US" sz="1600" dirty="0"/>
              <a:t>34407</a:t>
            </a:r>
            <a:r>
              <a:rPr lang="en-US" sz="1600" dirty="0">
                <a:ea typeface="Calibri" charset="0"/>
              </a:rPr>
              <a:t>: </a:t>
            </a:r>
            <a:r>
              <a:rPr lang="en-US" sz="1600" dirty="0" err="1">
                <a:ea typeface="Calibri" charset="0"/>
              </a:rPr>
              <a:t>Anaktuvuk</a:t>
            </a:r>
            <a:r>
              <a:rPr lang="en-US" sz="1600" dirty="0">
                <a:ea typeface="Calibri" charset="0"/>
              </a:rPr>
              <a:t> 2</a:t>
            </a:r>
          </a:p>
          <a:p>
            <a:pPr algn="l">
              <a:spcAft>
                <a:spcPts val="0"/>
              </a:spcAft>
            </a:pPr>
            <a:r>
              <a:rPr lang="en-US" sz="1600" dirty="0">
                <a:ea typeface="Calibri" charset="0"/>
              </a:rPr>
              <a:t>C. Line 6, ID </a:t>
            </a:r>
            <a:r>
              <a:rPr lang="en-US" sz="1600" dirty="0"/>
              <a:t>18517</a:t>
            </a:r>
            <a:r>
              <a:rPr lang="en-US" sz="1600" dirty="0">
                <a:ea typeface="Calibri" charset="0"/>
              </a:rPr>
              <a:t>: Deadhorse</a:t>
            </a:r>
            <a:endParaRPr lang="en-US" sz="1600" dirty="0">
              <a:ea typeface="Calibri" charset="0"/>
            </a:endParaRPr>
          </a:p>
        </p:txBody>
      </p:sp>
      <p:sp>
        <p:nvSpPr>
          <p:cNvPr id="9" name="TextBox 8"/>
          <p:cNvSpPr txBox="1"/>
          <p:nvPr/>
        </p:nvSpPr>
        <p:spPr>
          <a:xfrm>
            <a:off x="5063480" y="968152"/>
            <a:ext cx="2752049" cy="400110"/>
          </a:xfrm>
          <a:prstGeom prst="rect">
            <a:avLst/>
          </a:prstGeom>
          <a:noFill/>
        </p:spPr>
        <p:txBody>
          <a:bodyPr wrap="none" rtlCol="0">
            <a:spAutoFit/>
          </a:bodyPr>
          <a:lstStyle/>
          <a:p>
            <a:r>
              <a:rPr lang="en-US" i="1" dirty="0" smtClean="0">
                <a:solidFill>
                  <a:srgbClr val="0000FF"/>
                </a:solidFill>
              </a:rPr>
              <a:t>Joanne Shimada, JPL</a:t>
            </a:r>
            <a:endParaRPr lang="en-US" i="1" dirty="0">
              <a:solidFill>
                <a:srgbClr val="0000FF"/>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967298" y="-2670954"/>
            <a:ext cx="1143000" cy="10887739"/>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4967298" y="-1446818"/>
            <a:ext cx="1143000" cy="10887739"/>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4967300" y="-222685"/>
            <a:ext cx="1143000" cy="10887746"/>
          </a:xfrm>
          <a:prstGeom prst="rect">
            <a:avLst/>
          </a:prstGeom>
        </p:spPr>
      </p:pic>
      <p:sp>
        <p:nvSpPr>
          <p:cNvPr id="18" name="TextBox 17"/>
          <p:cNvSpPr txBox="1"/>
          <p:nvPr/>
        </p:nvSpPr>
        <p:spPr>
          <a:xfrm>
            <a:off x="94928" y="2201416"/>
            <a:ext cx="360370" cy="400110"/>
          </a:xfrm>
          <a:prstGeom prst="rect">
            <a:avLst/>
          </a:prstGeom>
          <a:noFill/>
        </p:spPr>
        <p:txBody>
          <a:bodyPr wrap="none" rtlCol="0">
            <a:spAutoFit/>
          </a:bodyPr>
          <a:lstStyle/>
          <a:p>
            <a:r>
              <a:rPr lang="en-US" b="1" dirty="0" smtClean="0">
                <a:solidFill>
                  <a:srgbClr val="FFFFFF"/>
                </a:solidFill>
              </a:rPr>
              <a:t>A</a:t>
            </a:r>
            <a:endParaRPr lang="en-US" b="1" dirty="0">
              <a:solidFill>
                <a:srgbClr val="FFFFFF"/>
              </a:solidFill>
            </a:endParaRPr>
          </a:p>
        </p:txBody>
      </p:sp>
      <p:sp>
        <p:nvSpPr>
          <p:cNvPr id="19" name="TextBox 18"/>
          <p:cNvSpPr txBox="1"/>
          <p:nvPr/>
        </p:nvSpPr>
        <p:spPr>
          <a:xfrm>
            <a:off x="94928" y="3425552"/>
            <a:ext cx="369888" cy="400110"/>
          </a:xfrm>
          <a:prstGeom prst="rect">
            <a:avLst/>
          </a:prstGeom>
          <a:noFill/>
        </p:spPr>
        <p:txBody>
          <a:bodyPr wrap="none" rtlCol="0">
            <a:spAutoFit/>
          </a:bodyPr>
          <a:lstStyle/>
          <a:p>
            <a:r>
              <a:rPr lang="en-US" b="1" dirty="0" smtClean="0">
                <a:solidFill>
                  <a:srgbClr val="FFFFFF"/>
                </a:solidFill>
              </a:rPr>
              <a:t>B</a:t>
            </a:r>
            <a:endParaRPr lang="en-US" b="1" dirty="0">
              <a:solidFill>
                <a:srgbClr val="FFFFFF"/>
              </a:solidFill>
            </a:endParaRPr>
          </a:p>
        </p:txBody>
      </p:sp>
      <p:sp>
        <p:nvSpPr>
          <p:cNvPr id="20" name="TextBox 19"/>
          <p:cNvSpPr txBox="1"/>
          <p:nvPr/>
        </p:nvSpPr>
        <p:spPr>
          <a:xfrm>
            <a:off x="94928" y="4640561"/>
            <a:ext cx="369888" cy="400110"/>
          </a:xfrm>
          <a:prstGeom prst="rect">
            <a:avLst/>
          </a:prstGeom>
          <a:noFill/>
        </p:spPr>
        <p:txBody>
          <a:bodyPr wrap="none" rtlCol="0">
            <a:spAutoFit/>
          </a:bodyPr>
          <a:lstStyle/>
          <a:p>
            <a:r>
              <a:rPr lang="en-US" b="1" dirty="0" smtClean="0">
                <a:solidFill>
                  <a:srgbClr val="FFFFFF"/>
                </a:solidFill>
              </a:rPr>
              <a:t>C</a:t>
            </a:r>
            <a:endParaRPr lang="en-US" b="1" dirty="0">
              <a:solidFill>
                <a:srgbClr val="FFFFFF"/>
              </a:solidFill>
            </a:endParaRPr>
          </a:p>
        </p:txBody>
      </p:sp>
    </p:spTree>
    <p:extLst>
      <p:ext uri="{BB962C8B-B14F-4D97-AF65-F5344CB8AC3E}">
        <p14:creationId xmlns:p14="http://schemas.microsoft.com/office/powerpoint/2010/main" val="19720780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815008" y="176064"/>
            <a:ext cx="5976664" cy="610840"/>
          </a:xfrm>
          <a:ln/>
        </p:spPr>
        <p:txBody>
          <a:bodyPr/>
          <a:lstStyle/>
          <a:p>
            <a:pPr eaLnBrk="1" hangingPunct="1"/>
            <a:r>
              <a:rPr lang="en-US" dirty="0" smtClean="0">
                <a:solidFill>
                  <a:schemeClr val="accent2"/>
                </a:solidFill>
              </a:rPr>
              <a:t>6 June 2017/DOY 157 </a:t>
            </a:r>
            <a:br>
              <a:rPr lang="en-US" dirty="0" smtClean="0">
                <a:solidFill>
                  <a:schemeClr val="accent2"/>
                </a:solidFill>
              </a:rPr>
            </a:br>
            <a:r>
              <a:rPr lang="en-US" dirty="0" smtClean="0">
                <a:solidFill>
                  <a:schemeClr val="accent2"/>
                </a:solidFill>
              </a:rPr>
              <a:t>North Slope</a:t>
            </a:r>
            <a:endParaRPr lang="en-US" dirty="0">
              <a:solidFill>
                <a:schemeClr val="accent2"/>
              </a:solidFill>
            </a:endParaRPr>
          </a:p>
        </p:txBody>
      </p:sp>
      <p:sp>
        <p:nvSpPr>
          <p:cNvPr id="5" name="Content Placeholder 11"/>
          <p:cNvSpPr>
            <a:spLocks noGrp="1"/>
          </p:cNvSpPr>
          <p:nvPr>
            <p:ph idx="1"/>
          </p:nvPr>
        </p:nvSpPr>
        <p:spPr bwMode="auto">
          <a:xfrm>
            <a:off x="166936" y="968152"/>
            <a:ext cx="8280920" cy="40324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2" anchor="t" anchorCtr="0" compatLnSpc="1">
            <a:prstTxWarp prst="textNoShape">
              <a:avLst/>
            </a:prstTxWarp>
          </a:bodyPr>
          <a:lstStyle/>
          <a:p>
            <a:pPr marL="0" indent="0">
              <a:lnSpc>
                <a:spcPts val="1900"/>
              </a:lnSpc>
              <a:spcBef>
                <a:spcPct val="0"/>
              </a:spcBef>
              <a:spcAft>
                <a:spcPts val="900"/>
              </a:spcAft>
              <a:buNone/>
            </a:pPr>
            <a:r>
              <a:rPr lang="en-US" sz="1800" b="1" dirty="0" smtClean="0">
                <a:latin typeface="Arial" charset="0"/>
                <a:ea typeface="Calibri" charset="0"/>
              </a:rPr>
              <a:t>Assets Deployed:</a:t>
            </a:r>
          </a:p>
          <a:p>
            <a:pPr marL="0" indent="0">
              <a:lnSpc>
                <a:spcPts val="1900"/>
              </a:lnSpc>
              <a:spcBef>
                <a:spcPct val="0"/>
              </a:spcBef>
              <a:spcAft>
                <a:spcPts val="900"/>
              </a:spcAft>
              <a:buNone/>
            </a:pPr>
            <a:r>
              <a:rPr lang="en-US" sz="1600" dirty="0" smtClean="0">
                <a:latin typeface="Arial" charset="0"/>
                <a:ea typeface="Calibri" charset="0"/>
              </a:rPr>
              <a:t>Fairbanks (PAFA) </a:t>
            </a:r>
            <a:r>
              <a:rPr lang="en-US" sz="1600" dirty="0">
                <a:latin typeface="Arial" charset="0"/>
                <a:ea typeface="Calibri" charset="0"/>
              </a:rPr>
              <a:t>– </a:t>
            </a:r>
            <a:r>
              <a:rPr lang="en-US" sz="1600" dirty="0" err="1">
                <a:latin typeface="Arial" charset="0"/>
                <a:ea typeface="Calibri" charset="0"/>
              </a:rPr>
              <a:t>AirMOSS</a:t>
            </a:r>
            <a:r>
              <a:rPr lang="en-US" sz="1600" dirty="0">
                <a:latin typeface="Arial" charset="0"/>
                <a:ea typeface="Calibri" charset="0"/>
              </a:rPr>
              <a:t> (P-band SAR</a:t>
            </a:r>
            <a:r>
              <a:rPr lang="en-US" sz="1600" dirty="0" smtClean="0">
                <a:latin typeface="Arial" charset="0"/>
                <a:ea typeface="Calibri" charset="0"/>
              </a:rPr>
              <a:t>)/JSC G-III (N992NA)</a:t>
            </a:r>
          </a:p>
          <a:p>
            <a:pPr marL="228600" lvl="1" indent="0">
              <a:lnSpc>
                <a:spcPts val="1900"/>
              </a:lnSpc>
              <a:spcBef>
                <a:spcPct val="0"/>
              </a:spcBef>
              <a:spcAft>
                <a:spcPts val="900"/>
              </a:spcAft>
              <a:buNone/>
            </a:pPr>
            <a:r>
              <a:rPr lang="en-US" sz="1600" dirty="0" smtClean="0">
                <a:latin typeface="Arial" charset="0"/>
                <a:ea typeface="Calibri" charset="0"/>
              </a:rPr>
              <a:t>Science Coordinator: N Pinto</a:t>
            </a:r>
          </a:p>
          <a:p>
            <a:pPr marL="228600" lvl="1" indent="0">
              <a:lnSpc>
                <a:spcPts val="1900"/>
              </a:lnSpc>
              <a:spcBef>
                <a:spcPct val="0"/>
              </a:spcBef>
              <a:spcAft>
                <a:spcPts val="900"/>
              </a:spcAft>
              <a:buNone/>
            </a:pPr>
            <a:r>
              <a:rPr lang="en-US" sz="1600" dirty="0" smtClean="0">
                <a:latin typeface="Arial" charset="0"/>
                <a:ea typeface="Calibri" charset="0"/>
              </a:rPr>
              <a:t>Science Lead: M </a:t>
            </a:r>
            <a:r>
              <a:rPr lang="en-US" sz="1600" dirty="0" err="1" smtClean="0">
                <a:latin typeface="Arial" charset="0"/>
                <a:ea typeface="Calibri" charset="0"/>
              </a:rPr>
              <a:t>Moghaddam</a:t>
            </a:r>
            <a:endParaRPr lang="en-US" sz="1600" dirty="0" smtClean="0">
              <a:latin typeface="Arial" charset="0"/>
              <a:ea typeface="Calibri" charset="0"/>
            </a:endParaRPr>
          </a:p>
          <a:p>
            <a:pPr marL="228600" lvl="1" indent="0">
              <a:lnSpc>
                <a:spcPts val="1900"/>
              </a:lnSpc>
              <a:spcBef>
                <a:spcPct val="0"/>
              </a:spcBef>
              <a:spcAft>
                <a:spcPts val="900"/>
              </a:spcAft>
              <a:buNone/>
            </a:pPr>
            <a:r>
              <a:rPr lang="en-US" sz="1600" dirty="0" smtClean="0">
                <a:latin typeface="Arial" charset="0"/>
                <a:ea typeface="Calibri" charset="0"/>
              </a:rPr>
              <a:t>Project Manager: Y Lou</a:t>
            </a:r>
          </a:p>
          <a:p>
            <a:pPr marL="228600" lvl="1" indent="0">
              <a:lnSpc>
                <a:spcPts val="1900"/>
              </a:lnSpc>
              <a:spcBef>
                <a:spcPct val="0"/>
              </a:spcBef>
              <a:spcAft>
                <a:spcPts val="900"/>
              </a:spcAft>
              <a:buNone/>
            </a:pPr>
            <a:r>
              <a:rPr lang="en-US" sz="1600" dirty="0" smtClean="0">
                <a:latin typeface="Arial" charset="0"/>
                <a:ea typeface="Calibri" charset="0"/>
              </a:rPr>
              <a:t>Mechanics: Johnny Scott, Jim Fennel</a:t>
            </a:r>
          </a:p>
          <a:p>
            <a:pPr marL="228600" lvl="1" indent="0">
              <a:lnSpc>
                <a:spcPts val="1900"/>
              </a:lnSpc>
              <a:spcBef>
                <a:spcPct val="0"/>
              </a:spcBef>
              <a:spcAft>
                <a:spcPts val="900"/>
              </a:spcAft>
              <a:buNone/>
            </a:pPr>
            <a:r>
              <a:rPr lang="en-US" sz="1600" dirty="0" smtClean="0">
                <a:latin typeface="Arial" charset="0"/>
                <a:ea typeface="Calibri" charset="0"/>
              </a:rPr>
              <a:t>Operators: Phil Vaughn, Dave Elliot, Rocky </a:t>
            </a:r>
            <a:r>
              <a:rPr lang="en-US" sz="1600" dirty="0">
                <a:latin typeface="Arial" charset="0"/>
                <a:ea typeface="Calibri" charset="0"/>
              </a:rPr>
              <a:t>Smith, Roger Chao, Joanne Shimada </a:t>
            </a:r>
            <a:r>
              <a:rPr lang="en-US" sz="1600" dirty="0" smtClean="0">
                <a:latin typeface="Arial" charset="0"/>
                <a:ea typeface="Calibri" charset="0"/>
              </a:rPr>
              <a:t> </a:t>
            </a:r>
          </a:p>
          <a:p>
            <a:pPr marL="228600" lvl="1" indent="0">
              <a:lnSpc>
                <a:spcPts val="1900"/>
              </a:lnSpc>
              <a:spcBef>
                <a:spcPct val="0"/>
              </a:spcBef>
              <a:spcAft>
                <a:spcPts val="900"/>
              </a:spcAft>
              <a:buNone/>
            </a:pPr>
            <a:endParaRPr lang="en-US" sz="1600" dirty="0">
              <a:latin typeface="Arial" charset="0"/>
              <a:ea typeface="Calibri" charset="0"/>
            </a:endParaRPr>
          </a:p>
          <a:p>
            <a:pPr marL="228600" lvl="1" indent="0">
              <a:lnSpc>
                <a:spcPts val="1900"/>
              </a:lnSpc>
              <a:spcBef>
                <a:spcPct val="0"/>
              </a:spcBef>
              <a:spcAft>
                <a:spcPts val="900"/>
              </a:spcAft>
              <a:buNone/>
            </a:pPr>
            <a:endParaRPr lang="en-US" sz="1600" dirty="0" smtClean="0">
              <a:latin typeface="Arial" charset="0"/>
              <a:ea typeface="Calibri" charset="0"/>
            </a:endParaRPr>
          </a:p>
          <a:p>
            <a:pPr marL="228600" lvl="1" indent="0">
              <a:lnSpc>
                <a:spcPts val="1900"/>
              </a:lnSpc>
              <a:spcBef>
                <a:spcPct val="0"/>
              </a:spcBef>
              <a:spcAft>
                <a:spcPts val="900"/>
              </a:spcAft>
              <a:buNone/>
            </a:pPr>
            <a:endParaRPr lang="en-US" sz="1600" dirty="0">
              <a:latin typeface="Arial" charset="0"/>
              <a:ea typeface="Calibri" charset="0"/>
            </a:endParaRPr>
          </a:p>
          <a:p>
            <a:r>
              <a:rPr lang="en-US" sz="1600" dirty="0"/>
              <a:t>Flight Number:  P-12                                                 </a:t>
            </a:r>
          </a:p>
          <a:p>
            <a:r>
              <a:rPr lang="fr-FR" sz="1600" dirty="0"/>
              <a:t>Date (Z): 6 </a:t>
            </a:r>
            <a:r>
              <a:rPr lang="fr-FR" sz="1600" dirty="0" err="1"/>
              <a:t>June</a:t>
            </a:r>
            <a:r>
              <a:rPr lang="fr-FR" sz="1600" dirty="0"/>
              <a:t> 2017                                                 </a:t>
            </a:r>
          </a:p>
          <a:p>
            <a:r>
              <a:rPr lang="en-US" sz="1600" dirty="0"/>
              <a:t>Takeoff Location/Time (Z): PAFA/1855                  </a:t>
            </a:r>
          </a:p>
          <a:p>
            <a:r>
              <a:rPr lang="en-US" sz="1600" dirty="0"/>
              <a:t>Land Location/Time (Z):  PAFA/2255                      </a:t>
            </a:r>
          </a:p>
          <a:p>
            <a:r>
              <a:rPr lang="en-US" sz="1600" dirty="0"/>
              <a:t>Flight Duration: 4.0                                                    </a:t>
            </a:r>
          </a:p>
          <a:p>
            <a:r>
              <a:rPr lang="en-US" sz="1600" dirty="0"/>
              <a:t>7 Day Rolling Total: 10.5                                            </a:t>
            </a:r>
          </a:p>
          <a:p>
            <a:r>
              <a:rPr lang="en-US" sz="1600" dirty="0"/>
              <a:t>Mission: ABoVE/North Slope                                                </a:t>
            </a:r>
          </a:p>
          <a:p>
            <a:r>
              <a:rPr lang="en-US" sz="1600" dirty="0"/>
              <a:t>Flight Plan: 745v3 and 1117v1                                                          </a:t>
            </a:r>
          </a:p>
          <a:p>
            <a:r>
              <a:rPr lang="en-US" sz="1600" dirty="0"/>
              <a:t>Crew:   RYA/PRT/ROC/Thor                                            </a:t>
            </a:r>
          </a:p>
          <a:p>
            <a:r>
              <a:rPr lang="en-US" sz="1600" dirty="0"/>
              <a:t>SOBs:  Miller/Griffith</a:t>
            </a:r>
            <a:endParaRPr lang="en-US" sz="1600" dirty="0">
              <a:latin typeface="Arial" charset="0"/>
              <a:ea typeface="Calibri" charset="0"/>
            </a:endParaRPr>
          </a:p>
        </p:txBody>
      </p:sp>
    </p:spTree>
    <p:extLst>
      <p:ext uri="{BB962C8B-B14F-4D97-AF65-F5344CB8AC3E}">
        <p14:creationId xmlns:p14="http://schemas.microsoft.com/office/powerpoint/2010/main" val="27278105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815008" y="176064"/>
            <a:ext cx="5976664" cy="610840"/>
          </a:xfrm>
          <a:ln/>
        </p:spPr>
        <p:txBody>
          <a:bodyPr/>
          <a:lstStyle/>
          <a:p>
            <a:pPr eaLnBrk="1" hangingPunct="1"/>
            <a:r>
              <a:rPr lang="en-US" dirty="0">
                <a:solidFill>
                  <a:schemeClr val="accent2"/>
                </a:solidFill>
              </a:rPr>
              <a:t>6 June 2017/DOY 157 </a:t>
            </a:r>
            <a:br>
              <a:rPr lang="en-US" dirty="0">
                <a:solidFill>
                  <a:schemeClr val="accent2"/>
                </a:solidFill>
              </a:rPr>
            </a:br>
            <a:r>
              <a:rPr lang="en-US" dirty="0">
                <a:solidFill>
                  <a:schemeClr val="accent2"/>
                </a:solidFill>
              </a:rPr>
              <a:t>North Slope</a:t>
            </a:r>
          </a:p>
        </p:txBody>
      </p:sp>
      <p:sp>
        <p:nvSpPr>
          <p:cNvPr id="45058" name="Content Placeholder 11"/>
          <p:cNvSpPr>
            <a:spLocks noGrp="1"/>
          </p:cNvSpPr>
          <p:nvPr>
            <p:ph idx="1"/>
          </p:nvPr>
        </p:nvSpPr>
        <p:spPr bwMode="auto">
          <a:xfrm>
            <a:off x="238944" y="968152"/>
            <a:ext cx="8280920" cy="40324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nSpc>
                <a:spcPts val="1900"/>
              </a:lnSpc>
              <a:spcBef>
                <a:spcPct val="0"/>
              </a:spcBef>
              <a:spcAft>
                <a:spcPts val="900"/>
              </a:spcAft>
              <a:buNone/>
            </a:pPr>
            <a:r>
              <a:rPr lang="en-US" sz="1800" b="1" dirty="0" smtClean="0">
                <a:latin typeface="Arial" charset="0"/>
                <a:ea typeface="Calibri" charset="0"/>
              </a:rPr>
              <a:t>Daily Summary</a:t>
            </a:r>
            <a:r>
              <a:rPr lang="en-US" sz="1800" dirty="0" smtClean="0">
                <a:latin typeface="Arial" charset="0"/>
                <a:ea typeface="Calibri" charset="0"/>
              </a:rPr>
              <a:t>:</a:t>
            </a:r>
          </a:p>
          <a:p>
            <a:pPr marL="0" indent="0">
              <a:lnSpc>
                <a:spcPts val="1900"/>
              </a:lnSpc>
              <a:spcBef>
                <a:spcPct val="0"/>
              </a:spcBef>
              <a:spcAft>
                <a:spcPts val="900"/>
              </a:spcAft>
              <a:buNone/>
            </a:pPr>
            <a:r>
              <a:rPr lang="en-US" sz="1800" dirty="0" smtClean="0">
                <a:latin typeface="Arial" charset="0"/>
                <a:ea typeface="Calibri" charset="0"/>
              </a:rPr>
              <a:t>Science Flight</a:t>
            </a:r>
          </a:p>
          <a:p>
            <a:r>
              <a:rPr lang="en-US" sz="1800" dirty="0"/>
              <a:t>Aircraft Status:  </a:t>
            </a:r>
            <a:endParaRPr lang="en-US" sz="1800" dirty="0" smtClean="0"/>
          </a:p>
          <a:p>
            <a:pPr lvl="1"/>
            <a:r>
              <a:rPr lang="en-US" sz="1800" dirty="0" smtClean="0"/>
              <a:t>Aircraft </a:t>
            </a:r>
            <a:r>
              <a:rPr lang="en-US" sz="1800" dirty="0"/>
              <a:t>is up. </a:t>
            </a:r>
            <a:r>
              <a:rPr lang="en-US" sz="1800" dirty="0" smtClean="0"/>
              <a:t>Under </a:t>
            </a:r>
            <a:r>
              <a:rPr lang="en-US" sz="1800" dirty="0"/>
              <a:t>APU power the bus voltage dipped below 100 volts before engine start and caused the AC power systems to drop and then recover.  After engine start there were no issues.  Note the APU output was 115v, but the bus voltage is was below 100v</a:t>
            </a:r>
            <a:r>
              <a:rPr lang="en-US" sz="1800" dirty="0" smtClean="0"/>
              <a:t>.</a:t>
            </a:r>
            <a:endParaRPr lang="en-US" sz="1800" dirty="0"/>
          </a:p>
          <a:p>
            <a:r>
              <a:rPr lang="en-US" sz="1800" dirty="0"/>
              <a:t>PPA:  No </a:t>
            </a:r>
            <a:r>
              <a:rPr lang="en-US" sz="1800" dirty="0" smtClean="0"/>
              <a:t>issues</a:t>
            </a:r>
            <a:endParaRPr lang="en-US" sz="1800" dirty="0"/>
          </a:p>
          <a:p>
            <a:r>
              <a:rPr lang="en-US" sz="1800" dirty="0"/>
              <a:t>RADAR:  No </a:t>
            </a:r>
            <a:r>
              <a:rPr lang="en-US" sz="1800" dirty="0" smtClean="0"/>
              <a:t>issues</a:t>
            </a:r>
            <a:endParaRPr lang="en-US" sz="1800" dirty="0"/>
          </a:p>
          <a:p>
            <a:r>
              <a:rPr lang="en-US" sz="1800" dirty="0"/>
              <a:t>Quote of the Day: "Beyond ABoVE 1..." </a:t>
            </a:r>
            <a:endParaRPr lang="en-US" sz="1800" dirty="0" smtClean="0"/>
          </a:p>
          <a:p>
            <a:r>
              <a:rPr lang="pl-PL" sz="1800" dirty="0" err="1"/>
              <a:t>Route</a:t>
            </a:r>
            <a:r>
              <a:rPr lang="pl-PL" sz="1800" dirty="0"/>
              <a:t>: PAFA BTT 6920N/15615W 7119N/15748W 7142N/15743W 6956N/15432W 6928N/15415W 7039N/15041W 7022N/15210W 6818N/15029W 6821N/14935W 7025N/15115W 7051N/14837W 6832N/14913W </a:t>
            </a:r>
            <a:r>
              <a:rPr lang="pl-PL" sz="1800" dirty="0" smtClean="0"/>
              <a:t>PAFA</a:t>
            </a:r>
            <a:endParaRPr lang="en-US" sz="1800" dirty="0"/>
          </a:p>
          <a:p>
            <a:endParaRPr lang="en-US" sz="1800" dirty="0"/>
          </a:p>
          <a:p>
            <a:r>
              <a:rPr lang="en-US" sz="1800" dirty="0"/>
              <a:t>Next flight: Wednesday at 0900, Ferry flight out of Fairbanks to Palmdale.</a:t>
            </a:r>
          </a:p>
          <a:p>
            <a:endParaRPr lang="en-US" sz="1800" dirty="0"/>
          </a:p>
          <a:p>
            <a:pPr>
              <a:lnSpc>
                <a:spcPts val="1900"/>
              </a:lnSpc>
              <a:spcBef>
                <a:spcPct val="0"/>
              </a:spcBef>
              <a:spcAft>
                <a:spcPts val="900"/>
              </a:spcAft>
            </a:pPr>
            <a:endParaRPr lang="en-US" sz="1800" dirty="0" smtClean="0">
              <a:latin typeface="Arial" charset="0"/>
              <a:ea typeface="Calibri" charset="0"/>
            </a:endParaRPr>
          </a:p>
          <a:p>
            <a:pPr marL="0" indent="0">
              <a:lnSpc>
                <a:spcPts val="1900"/>
              </a:lnSpc>
              <a:spcBef>
                <a:spcPct val="0"/>
              </a:spcBef>
              <a:spcAft>
                <a:spcPts val="900"/>
              </a:spcAft>
              <a:buNone/>
            </a:pPr>
            <a:endParaRPr lang="en-US" sz="800" b="1" dirty="0">
              <a:latin typeface="Arial" charset="0"/>
              <a:ea typeface="Calibri" charset="0"/>
            </a:endParaRPr>
          </a:p>
        </p:txBody>
      </p:sp>
    </p:spTree>
    <p:extLst>
      <p:ext uri="{BB962C8B-B14F-4D97-AF65-F5344CB8AC3E}">
        <p14:creationId xmlns:p14="http://schemas.microsoft.com/office/powerpoint/2010/main" val="5597268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887016" y="131416"/>
            <a:ext cx="5904656" cy="620712"/>
          </a:xfrm>
          <a:ln/>
        </p:spPr>
        <p:txBody>
          <a:bodyPr/>
          <a:lstStyle/>
          <a:p>
            <a:r>
              <a:rPr lang="en-US" dirty="0" smtClean="0">
                <a:solidFill>
                  <a:schemeClr val="accent2"/>
                </a:solidFill>
              </a:rPr>
              <a:t>6 June </a:t>
            </a:r>
            <a:r>
              <a:rPr lang="en-US" dirty="0">
                <a:solidFill>
                  <a:schemeClr val="accent2"/>
                </a:solidFill>
              </a:rPr>
              <a:t>2017/DOY </a:t>
            </a:r>
            <a:r>
              <a:rPr lang="en-US" dirty="0" smtClean="0">
                <a:solidFill>
                  <a:schemeClr val="accent2"/>
                </a:solidFill>
              </a:rPr>
              <a:t>157 </a:t>
            </a:r>
            <a:r>
              <a:rPr lang="en-US" dirty="0" smtClean="0">
                <a:solidFill>
                  <a:schemeClr val="accent2"/>
                </a:solidFill>
              </a:rPr>
              <a:t/>
            </a:r>
            <a:br>
              <a:rPr lang="en-US" dirty="0" smtClean="0">
                <a:solidFill>
                  <a:schemeClr val="accent2"/>
                </a:solidFill>
              </a:rPr>
            </a:br>
            <a:r>
              <a:rPr lang="en-US" dirty="0" smtClean="0">
                <a:solidFill>
                  <a:schemeClr val="accent2"/>
                </a:solidFill>
              </a:rPr>
              <a:t>72-Hour Look Ahead</a:t>
            </a:r>
            <a:endParaRPr lang="en-US" dirty="0">
              <a:latin typeface="Arial" charset="0"/>
              <a:ea typeface="ＭＳ Ｐゴシック" charset="0"/>
              <a:cs typeface="ＭＳ Ｐゴシック" charset="0"/>
            </a:endParaRPr>
          </a:p>
        </p:txBody>
      </p:sp>
      <p:sp>
        <p:nvSpPr>
          <p:cNvPr id="10" name="TextBox 9"/>
          <p:cNvSpPr txBox="1"/>
          <p:nvPr/>
        </p:nvSpPr>
        <p:spPr>
          <a:xfrm>
            <a:off x="382960" y="1544216"/>
            <a:ext cx="8136904" cy="3970318"/>
          </a:xfrm>
          <a:prstGeom prst="rect">
            <a:avLst/>
          </a:prstGeom>
          <a:noFill/>
        </p:spPr>
        <p:txBody>
          <a:bodyPr wrap="square" rtlCol="0">
            <a:spAutoFit/>
          </a:bodyPr>
          <a:lstStyle/>
          <a:p>
            <a:pPr algn="l"/>
            <a:r>
              <a:rPr lang="en-US" sz="1800" b="1" dirty="0" smtClean="0"/>
              <a:t>Wednesday </a:t>
            </a:r>
            <a:r>
              <a:rPr lang="en-US" sz="1800" b="1" dirty="0" smtClean="0"/>
              <a:t>7 June May </a:t>
            </a:r>
            <a:r>
              <a:rPr lang="en-US" sz="1800" b="1" dirty="0"/>
              <a:t>2017 (DOY </a:t>
            </a:r>
            <a:r>
              <a:rPr lang="en-US" sz="1800" b="1" dirty="0" smtClean="0"/>
              <a:t>158)</a:t>
            </a:r>
            <a:r>
              <a:rPr lang="en-US" sz="1800" b="1" dirty="0"/>
              <a:t>:</a:t>
            </a:r>
          </a:p>
          <a:p>
            <a:pPr marL="285750" indent="-285750" algn="l">
              <a:buFont typeface="Arial"/>
              <a:buChar char="•"/>
            </a:pPr>
            <a:r>
              <a:rPr lang="en-US" sz="1800" dirty="0" smtClean="0"/>
              <a:t>Transit to Palmdale</a:t>
            </a:r>
          </a:p>
          <a:p>
            <a:pPr marL="285750" indent="-285750" algn="l">
              <a:buFont typeface="Arial"/>
              <a:buChar char="•"/>
            </a:pPr>
            <a:r>
              <a:rPr lang="en-US" sz="1800" dirty="0" smtClean="0"/>
              <a:t>Download UAVSAR P-band from NASA 2</a:t>
            </a:r>
          </a:p>
          <a:p>
            <a:pPr marL="285750" indent="-285750" algn="l">
              <a:buFont typeface="Arial"/>
              <a:buChar char="•"/>
            </a:pPr>
            <a:r>
              <a:rPr lang="en-US" sz="1800" dirty="0" smtClean="0"/>
              <a:t>Shift data recorder to UAVSAR L-band</a:t>
            </a:r>
            <a:endParaRPr lang="en-US" sz="1800" dirty="0"/>
          </a:p>
          <a:p>
            <a:pPr algn="l"/>
            <a:endParaRPr lang="en-US" sz="1800" dirty="0" smtClean="0"/>
          </a:p>
          <a:p>
            <a:pPr algn="l"/>
            <a:r>
              <a:rPr lang="en-US" sz="1800" b="1" dirty="0" smtClean="0"/>
              <a:t>Thursday </a:t>
            </a:r>
            <a:r>
              <a:rPr lang="en-US" sz="1800" b="1" dirty="0" smtClean="0"/>
              <a:t>8 </a:t>
            </a:r>
            <a:r>
              <a:rPr lang="en-US" sz="1800" b="1" dirty="0" smtClean="0"/>
              <a:t>June </a:t>
            </a:r>
            <a:r>
              <a:rPr lang="en-US" sz="1800" b="1" dirty="0" smtClean="0"/>
              <a:t>– Sunday 11 June 2017 </a:t>
            </a:r>
            <a:r>
              <a:rPr lang="en-US" sz="1800" b="1" dirty="0"/>
              <a:t>(DOY </a:t>
            </a:r>
            <a:r>
              <a:rPr lang="en-US" sz="1800" b="1" dirty="0" smtClean="0"/>
              <a:t>159-162)</a:t>
            </a:r>
            <a:r>
              <a:rPr lang="en-US" sz="1800" b="1" dirty="0"/>
              <a:t>:</a:t>
            </a:r>
          </a:p>
          <a:p>
            <a:pPr marL="285750" indent="-285750" algn="l">
              <a:buFont typeface="Arial"/>
              <a:buChar char="•"/>
            </a:pPr>
            <a:r>
              <a:rPr lang="en-US" sz="1800" dirty="0" smtClean="0"/>
              <a:t>Upload UAVSAR L-Band to NASA C-20</a:t>
            </a:r>
          </a:p>
          <a:p>
            <a:pPr marL="285750" indent="-285750" algn="l">
              <a:buFont typeface="Arial"/>
              <a:buChar char="•"/>
            </a:pPr>
            <a:r>
              <a:rPr lang="en-US" sz="1800" dirty="0" smtClean="0"/>
              <a:t>Ground testing</a:t>
            </a:r>
          </a:p>
          <a:p>
            <a:pPr marL="285750" indent="-285750" algn="l">
              <a:buFont typeface="Arial"/>
              <a:buChar char="•"/>
            </a:pPr>
            <a:r>
              <a:rPr lang="en-US" sz="1800" dirty="0" smtClean="0"/>
              <a:t>Test flight</a:t>
            </a:r>
            <a:endParaRPr lang="en-US" sz="1800" dirty="0"/>
          </a:p>
          <a:p>
            <a:pPr marL="285750" indent="-285750" algn="l">
              <a:buFont typeface="Arial"/>
              <a:buChar char="•"/>
            </a:pPr>
            <a:endParaRPr lang="en-US" sz="1800" dirty="0" smtClean="0"/>
          </a:p>
          <a:p>
            <a:pPr algn="l"/>
            <a:r>
              <a:rPr lang="en-US" sz="1800" b="1" dirty="0" smtClean="0"/>
              <a:t>Monday 12 </a:t>
            </a:r>
            <a:r>
              <a:rPr lang="en-US" sz="1800" b="1" dirty="0" smtClean="0"/>
              <a:t>June 2017 </a:t>
            </a:r>
            <a:r>
              <a:rPr lang="en-US" sz="1800" b="1" dirty="0"/>
              <a:t>(DOY </a:t>
            </a:r>
            <a:r>
              <a:rPr lang="en-US" sz="1800" b="1" dirty="0" smtClean="0"/>
              <a:t>163</a:t>
            </a:r>
            <a:r>
              <a:rPr lang="en-US" sz="1800" b="1" dirty="0" smtClean="0"/>
              <a:t>)</a:t>
            </a:r>
            <a:r>
              <a:rPr lang="en-US" sz="1800" b="1" dirty="0"/>
              <a:t>:</a:t>
            </a:r>
          </a:p>
          <a:p>
            <a:pPr marL="285750" indent="-285750" algn="l">
              <a:buFont typeface="Arial"/>
              <a:buChar char="•"/>
            </a:pPr>
            <a:r>
              <a:rPr lang="en-US" sz="1800" dirty="0" smtClean="0"/>
              <a:t>Transit to </a:t>
            </a:r>
            <a:r>
              <a:rPr lang="en-US" sz="1800" dirty="0" smtClean="0"/>
              <a:t>Yellowknife</a:t>
            </a:r>
          </a:p>
          <a:p>
            <a:pPr marL="285750" indent="-285750" algn="l">
              <a:buFont typeface="Arial"/>
              <a:buChar char="•"/>
            </a:pPr>
            <a:r>
              <a:rPr lang="en-US" sz="1800" dirty="0" smtClean="0"/>
              <a:t>Start UAVSAR L-band Campaign #1</a:t>
            </a:r>
            <a:endParaRPr lang="en-US" sz="1800" dirty="0"/>
          </a:p>
          <a:p>
            <a:pPr algn="l"/>
            <a:endParaRPr lang="en-US" sz="1800" dirty="0"/>
          </a:p>
        </p:txBody>
      </p:sp>
      <p:sp>
        <p:nvSpPr>
          <p:cNvPr id="11" name="TextBox 10"/>
          <p:cNvSpPr txBox="1"/>
          <p:nvPr/>
        </p:nvSpPr>
        <p:spPr>
          <a:xfrm>
            <a:off x="526976" y="1040160"/>
            <a:ext cx="6624736" cy="400110"/>
          </a:xfrm>
          <a:prstGeom prst="rect">
            <a:avLst/>
          </a:prstGeom>
          <a:noFill/>
        </p:spPr>
        <p:txBody>
          <a:bodyPr wrap="square" rtlCol="0">
            <a:spAutoFit/>
          </a:bodyPr>
          <a:lstStyle/>
          <a:p>
            <a:r>
              <a:rPr lang="en-US" b="1" dirty="0" smtClean="0">
                <a:solidFill>
                  <a:srgbClr val="0000FF"/>
                </a:solidFill>
              </a:rPr>
              <a:t>All plans weather dependent</a:t>
            </a:r>
            <a:endParaRPr lang="en-US" b="1" dirty="0">
              <a:solidFill>
                <a:srgbClr val="0000FF"/>
              </a:solidFill>
            </a:endParaRPr>
          </a:p>
        </p:txBody>
      </p:sp>
    </p:spTree>
    <p:extLst>
      <p:ext uri="{BB962C8B-B14F-4D97-AF65-F5344CB8AC3E}">
        <p14:creationId xmlns:p14="http://schemas.microsoft.com/office/powerpoint/2010/main" val="26206273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7072" y="1029816"/>
            <a:ext cx="4114800" cy="4114800"/>
          </a:xfrm>
          <a:prstGeom prst="rect">
            <a:avLst/>
          </a:prstGeom>
        </p:spPr>
      </p:pic>
      <p:sp>
        <p:nvSpPr>
          <p:cNvPr id="45057" name="Rectangle 2"/>
          <p:cNvSpPr>
            <a:spLocks noGrp="1" noChangeArrowheads="1"/>
          </p:cNvSpPr>
          <p:nvPr>
            <p:ph type="title"/>
          </p:nvPr>
        </p:nvSpPr>
        <p:spPr>
          <a:xfrm>
            <a:off x="887016" y="141288"/>
            <a:ext cx="5904656" cy="620712"/>
          </a:xfrm>
          <a:ln/>
        </p:spPr>
        <p:txBody>
          <a:bodyPr/>
          <a:lstStyle/>
          <a:p>
            <a:r>
              <a:rPr lang="en-US" dirty="0">
                <a:solidFill>
                  <a:schemeClr val="accent2"/>
                </a:solidFill>
              </a:rPr>
              <a:t>6 June 2017/DOY 157 </a:t>
            </a:r>
            <a:br>
              <a:rPr lang="en-US" dirty="0">
                <a:solidFill>
                  <a:schemeClr val="accent2"/>
                </a:solidFill>
              </a:rPr>
            </a:br>
            <a:r>
              <a:rPr lang="en-US" dirty="0">
                <a:solidFill>
                  <a:schemeClr val="accent2"/>
                </a:solidFill>
              </a:rPr>
              <a:t>North Slope</a:t>
            </a:r>
            <a:endParaRPr lang="en-US" dirty="0">
              <a:latin typeface="Arial" charset="0"/>
              <a:ea typeface="ＭＳ Ｐゴシック" charset="0"/>
              <a:cs typeface="ＭＳ Ｐゴシック"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8944" y="1040160"/>
            <a:ext cx="4114800" cy="4114800"/>
          </a:xfrm>
          <a:prstGeom prst="rect">
            <a:avLst/>
          </a:prstGeom>
        </p:spPr>
      </p:pic>
      <p:sp>
        <p:nvSpPr>
          <p:cNvPr id="7" name="TextBox 6"/>
          <p:cNvSpPr txBox="1"/>
          <p:nvPr/>
        </p:nvSpPr>
        <p:spPr>
          <a:xfrm>
            <a:off x="743000" y="5144616"/>
            <a:ext cx="7416824" cy="646331"/>
          </a:xfrm>
          <a:prstGeom prst="rect">
            <a:avLst/>
          </a:prstGeom>
          <a:noFill/>
        </p:spPr>
        <p:txBody>
          <a:bodyPr wrap="square" rtlCol="0">
            <a:spAutoFit/>
          </a:bodyPr>
          <a:lstStyle/>
          <a:p>
            <a:r>
              <a:rPr lang="en-US" sz="1800" dirty="0" smtClean="0"/>
              <a:t>HRPT Polar NIR (left) and IR (right) show </a:t>
            </a:r>
            <a:r>
              <a:rPr lang="en-US" sz="1800" dirty="0" smtClean="0"/>
              <a:t>low level coastal clouds with some clear patches on North Slope</a:t>
            </a:r>
            <a:endParaRPr lang="en-US" sz="1800" dirty="0" smtClean="0"/>
          </a:p>
        </p:txBody>
      </p:sp>
      <p:sp>
        <p:nvSpPr>
          <p:cNvPr id="3" name="TextBox 2"/>
          <p:cNvSpPr txBox="1"/>
          <p:nvPr/>
        </p:nvSpPr>
        <p:spPr>
          <a:xfrm>
            <a:off x="2975248" y="1256184"/>
            <a:ext cx="1395810" cy="400110"/>
          </a:xfrm>
          <a:prstGeom prst="rect">
            <a:avLst/>
          </a:prstGeom>
          <a:noFill/>
        </p:spPr>
        <p:txBody>
          <a:bodyPr wrap="none" rtlCol="0">
            <a:spAutoFit/>
          </a:bodyPr>
          <a:lstStyle/>
          <a:p>
            <a:r>
              <a:rPr lang="en-US" b="1" dirty="0" smtClean="0">
                <a:solidFill>
                  <a:schemeClr val="bg1"/>
                </a:solidFill>
              </a:rPr>
              <a:t>HRPT NIR</a:t>
            </a:r>
            <a:endParaRPr lang="en-US" b="1" dirty="0">
              <a:solidFill>
                <a:schemeClr val="bg1"/>
              </a:solidFill>
            </a:endParaRPr>
          </a:p>
        </p:txBody>
      </p:sp>
      <p:sp>
        <p:nvSpPr>
          <p:cNvPr id="9" name="TextBox 8"/>
          <p:cNvSpPr txBox="1"/>
          <p:nvPr/>
        </p:nvSpPr>
        <p:spPr>
          <a:xfrm>
            <a:off x="7367736" y="1256184"/>
            <a:ext cx="1210588" cy="400110"/>
          </a:xfrm>
          <a:prstGeom prst="rect">
            <a:avLst/>
          </a:prstGeom>
          <a:noFill/>
        </p:spPr>
        <p:txBody>
          <a:bodyPr wrap="none" rtlCol="0">
            <a:spAutoFit/>
          </a:bodyPr>
          <a:lstStyle/>
          <a:p>
            <a:r>
              <a:rPr lang="en-US" b="1" dirty="0" smtClean="0">
                <a:solidFill>
                  <a:schemeClr val="bg1"/>
                </a:solidFill>
              </a:rPr>
              <a:t>HRPT IR</a:t>
            </a:r>
            <a:endParaRPr lang="en-US" b="1" dirty="0">
              <a:solidFill>
                <a:schemeClr val="bg1"/>
              </a:solidFill>
            </a:endParaRPr>
          </a:p>
        </p:txBody>
      </p:sp>
      <p:sp>
        <p:nvSpPr>
          <p:cNvPr id="10" name="Oval 9"/>
          <p:cNvSpPr/>
          <p:nvPr/>
        </p:nvSpPr>
        <p:spPr bwMode="auto">
          <a:xfrm rot="900000">
            <a:off x="437671" y="1286180"/>
            <a:ext cx="2286000" cy="1280160"/>
          </a:xfrm>
          <a:prstGeom prst="ellipse">
            <a:avLst/>
          </a:prstGeom>
          <a:noFill/>
          <a:ln w="50800" cap="flat" cmpd="sng" algn="ctr">
            <a:solidFill>
              <a:srgbClr val="FFFF00"/>
            </a:solidFill>
            <a:prstDash val="solid"/>
            <a:round/>
            <a:headEnd type="none" w="med" len="med"/>
            <a:tailEnd type="none" w="med" len="med"/>
          </a:ln>
          <a:effectLst/>
        </p:spPr>
        <p:txBody>
          <a:bodyPr vert="horz" wrap="square" lIns="86210" tIns="43105" rIns="86210" bIns="43105" numCol="1" rtlCol="0" anchor="t" anchorCtr="0" compatLnSpc="1">
            <a:prstTxWarp prst="textNoShape">
              <a:avLst/>
            </a:prstTxWarp>
            <a:spAutoFit/>
          </a:bodyPr>
          <a:lstStyle/>
          <a:p>
            <a:pPr marL="0" marR="0" indent="0" algn="ctr" defTabSz="862013"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5" charset="0"/>
            </a:endParaRPr>
          </a:p>
        </p:txBody>
      </p:sp>
      <p:sp>
        <p:nvSpPr>
          <p:cNvPr id="11" name="Oval 10"/>
          <p:cNvSpPr/>
          <p:nvPr/>
        </p:nvSpPr>
        <p:spPr bwMode="auto">
          <a:xfrm rot="900000">
            <a:off x="4758151" y="1242172"/>
            <a:ext cx="2286000" cy="1280160"/>
          </a:xfrm>
          <a:prstGeom prst="ellipse">
            <a:avLst/>
          </a:prstGeom>
          <a:noFill/>
          <a:ln w="50800" cap="flat" cmpd="sng" algn="ctr">
            <a:solidFill>
              <a:srgbClr val="FFFF00"/>
            </a:solidFill>
            <a:prstDash val="solid"/>
            <a:round/>
            <a:headEnd type="none" w="med" len="med"/>
            <a:tailEnd type="none" w="med" len="med"/>
          </a:ln>
          <a:effectLst/>
        </p:spPr>
        <p:txBody>
          <a:bodyPr vert="horz" wrap="square" lIns="86210" tIns="43105" rIns="86210" bIns="43105" numCol="1" rtlCol="0" anchor="t" anchorCtr="0" compatLnSpc="1">
            <a:prstTxWarp prst="textNoShape">
              <a:avLst/>
            </a:prstTxWarp>
            <a:spAutoFit/>
          </a:bodyPr>
          <a:lstStyle/>
          <a:p>
            <a:pPr marL="0" marR="0" indent="0" algn="ctr" defTabSz="862013"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5" charset="0"/>
            </a:endParaRPr>
          </a:p>
        </p:txBody>
      </p:sp>
    </p:spTree>
    <p:extLst>
      <p:ext uri="{BB962C8B-B14F-4D97-AF65-F5344CB8AC3E}">
        <p14:creationId xmlns:p14="http://schemas.microsoft.com/office/powerpoint/2010/main" val="11103910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5-27 at 18.21.06.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19264" y="1640770"/>
            <a:ext cx="5486400" cy="4439950"/>
          </a:xfrm>
          <a:prstGeom prst="rect">
            <a:avLst/>
          </a:prstGeom>
        </p:spPr>
      </p:pic>
      <p:sp>
        <p:nvSpPr>
          <p:cNvPr id="45057" name="Rectangle 2"/>
          <p:cNvSpPr>
            <a:spLocks noGrp="1" noChangeArrowheads="1"/>
          </p:cNvSpPr>
          <p:nvPr>
            <p:ph type="title"/>
          </p:nvPr>
        </p:nvSpPr>
        <p:spPr>
          <a:xfrm>
            <a:off x="815008" y="176064"/>
            <a:ext cx="5976664" cy="610840"/>
          </a:xfrm>
          <a:ln/>
        </p:spPr>
        <p:txBody>
          <a:bodyPr/>
          <a:lstStyle/>
          <a:p>
            <a:pPr eaLnBrk="1" hangingPunct="1"/>
            <a:r>
              <a:rPr lang="en-US" dirty="0">
                <a:solidFill>
                  <a:schemeClr val="accent2"/>
                </a:solidFill>
              </a:rPr>
              <a:t>6 June 2017/DOY 157 </a:t>
            </a:r>
            <a:br>
              <a:rPr lang="en-US" dirty="0">
                <a:solidFill>
                  <a:schemeClr val="accent2"/>
                </a:solidFill>
              </a:rPr>
            </a:br>
            <a:r>
              <a:rPr lang="en-US" dirty="0">
                <a:solidFill>
                  <a:schemeClr val="accent2"/>
                </a:solidFill>
              </a:rPr>
              <a:t>North Slope</a:t>
            </a:r>
          </a:p>
        </p:txBody>
      </p:sp>
      <p:sp>
        <p:nvSpPr>
          <p:cNvPr id="45058" name="Content Placeholder 11"/>
          <p:cNvSpPr>
            <a:spLocks noGrp="1"/>
          </p:cNvSpPr>
          <p:nvPr>
            <p:ph idx="1"/>
          </p:nvPr>
        </p:nvSpPr>
        <p:spPr bwMode="auto">
          <a:xfrm>
            <a:off x="88900" y="968152"/>
            <a:ext cx="8430964"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nSpc>
                <a:spcPts val="1900"/>
              </a:lnSpc>
              <a:spcBef>
                <a:spcPct val="0"/>
              </a:spcBef>
              <a:spcAft>
                <a:spcPts val="900"/>
              </a:spcAft>
              <a:buNone/>
            </a:pPr>
            <a:r>
              <a:rPr lang="en-US" sz="1800" b="1" dirty="0" smtClean="0">
                <a:latin typeface="Arial" charset="0"/>
                <a:ea typeface="Calibri" charset="0"/>
              </a:rPr>
              <a:t>Flight Plan 1117 v02: Fairbanks AK (PAFA) – PAFA</a:t>
            </a:r>
            <a:endParaRPr lang="en-US" sz="1800" dirty="0" smtClean="0">
              <a:latin typeface="Arial" charset="0"/>
              <a:ea typeface="Calibri" charset="0"/>
            </a:endParaRPr>
          </a:p>
          <a:p>
            <a:pPr marL="0" indent="0">
              <a:lnSpc>
                <a:spcPts val="1900"/>
              </a:lnSpc>
              <a:spcBef>
                <a:spcPct val="0"/>
              </a:spcBef>
              <a:spcAft>
                <a:spcPts val="900"/>
              </a:spcAft>
              <a:buNone/>
            </a:pPr>
            <a:r>
              <a:rPr lang="en-US" sz="1800" dirty="0">
                <a:solidFill>
                  <a:srgbClr val="0000FF"/>
                </a:solidFill>
              </a:rPr>
              <a:t>https://</a:t>
            </a:r>
            <a:r>
              <a:rPr lang="en-US" sz="1800" dirty="0" err="1">
                <a:solidFill>
                  <a:srgbClr val="0000FF"/>
                </a:solidFill>
              </a:rPr>
              <a:t>uavsar.jpl.nasa.gov</a:t>
            </a:r>
            <a:r>
              <a:rPr lang="en-US" sz="1800" dirty="0">
                <a:solidFill>
                  <a:srgbClr val="0000FF"/>
                </a:solidFill>
              </a:rPr>
              <a:t>/</a:t>
            </a:r>
            <a:r>
              <a:rPr lang="en-US" sz="1800" dirty="0" err="1">
                <a:solidFill>
                  <a:srgbClr val="0000FF"/>
                </a:solidFill>
              </a:rPr>
              <a:t>cgi</a:t>
            </a:r>
            <a:r>
              <a:rPr lang="en-US" sz="1800" dirty="0">
                <a:solidFill>
                  <a:srgbClr val="0000FF"/>
                </a:solidFill>
              </a:rPr>
              <a:t>-bin/</a:t>
            </a:r>
            <a:r>
              <a:rPr lang="en-US" sz="1800" dirty="0" err="1">
                <a:solidFill>
                  <a:srgbClr val="0000FF"/>
                </a:solidFill>
              </a:rPr>
              <a:t>report.pl?planID</a:t>
            </a:r>
            <a:r>
              <a:rPr lang="en-US" sz="1800" dirty="0">
                <a:solidFill>
                  <a:srgbClr val="0000FF"/>
                </a:solidFill>
              </a:rPr>
              <a:t>=</a:t>
            </a:r>
            <a:r>
              <a:rPr lang="en-US" sz="1800" dirty="0" smtClean="0">
                <a:solidFill>
                  <a:srgbClr val="0000FF"/>
                </a:solidFill>
              </a:rPr>
              <a:t>PLAN_1117_v02</a:t>
            </a:r>
            <a:r>
              <a:rPr lang="en-US" sz="1800" dirty="0">
                <a:solidFill>
                  <a:srgbClr val="0000FF"/>
                </a:solidFill>
              </a:rPr>
              <a:t>#flightPlan</a:t>
            </a:r>
            <a:endParaRPr lang="en-US" sz="1800" dirty="0" smtClean="0">
              <a:solidFill>
                <a:srgbClr val="0000FF"/>
              </a:solidFill>
              <a:latin typeface="Arial" charset="0"/>
              <a:ea typeface="Calibri" charset="0"/>
            </a:endParaRPr>
          </a:p>
        </p:txBody>
      </p:sp>
      <p:sp>
        <p:nvSpPr>
          <p:cNvPr id="5" name="Content Placeholder 11"/>
          <p:cNvSpPr txBox="1">
            <a:spLocks/>
          </p:cNvSpPr>
          <p:nvPr/>
        </p:nvSpPr>
        <p:spPr bwMode="auto">
          <a:xfrm>
            <a:off x="94928" y="1976264"/>
            <a:ext cx="4248472" cy="30243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862013" rtl="0" eaLnBrk="0" fontAlgn="base" hangingPunct="0">
              <a:spcBef>
                <a:spcPct val="20000"/>
              </a:spcBef>
              <a:spcAft>
                <a:spcPct val="0"/>
              </a:spcAft>
              <a:buSzPct val="100000"/>
              <a:buChar char="•"/>
              <a:defRPr sz="2000">
                <a:solidFill>
                  <a:schemeClr val="tx1"/>
                </a:solidFill>
                <a:latin typeface="Arial"/>
                <a:ea typeface="ＭＳ Ｐゴシック" pitchFamily="-110" charset="-128"/>
                <a:cs typeface="Arial"/>
              </a:defRPr>
            </a:lvl1pPr>
            <a:lvl2pPr marL="457200" indent="-228600" algn="l" defTabSz="862013" rtl="0" eaLnBrk="0" fontAlgn="base" hangingPunct="0">
              <a:spcBef>
                <a:spcPct val="20000"/>
              </a:spcBef>
              <a:spcAft>
                <a:spcPct val="0"/>
              </a:spcAft>
              <a:buSzPct val="100000"/>
              <a:buChar char="–"/>
              <a:defRPr sz="2000">
                <a:solidFill>
                  <a:schemeClr val="tx1"/>
                </a:solidFill>
                <a:latin typeface="Arial"/>
                <a:ea typeface="ＭＳ Ｐゴシック" pitchFamily="25" charset="-128"/>
                <a:cs typeface="Arial"/>
              </a:defRPr>
            </a:lvl2pPr>
            <a:lvl3pPr marL="688975" indent="-215900" algn="l" defTabSz="862013" rtl="0" eaLnBrk="0" fontAlgn="base" hangingPunct="0">
              <a:spcBef>
                <a:spcPct val="20000"/>
              </a:spcBef>
              <a:spcAft>
                <a:spcPct val="0"/>
              </a:spcAft>
              <a:buSzPct val="100000"/>
              <a:buChar char="•"/>
              <a:defRPr sz="1800">
                <a:solidFill>
                  <a:schemeClr val="tx1"/>
                </a:solidFill>
                <a:latin typeface="Arial"/>
                <a:ea typeface="ＭＳ Ｐゴシック" pitchFamily="25" charset="-128"/>
                <a:cs typeface="Arial"/>
              </a:defRPr>
            </a:lvl3pPr>
            <a:lvl4pPr marL="974725" indent="-214313" algn="l" defTabSz="862013" rtl="0" eaLnBrk="0" fontAlgn="base" hangingPunct="0">
              <a:spcBef>
                <a:spcPct val="20000"/>
              </a:spcBef>
              <a:spcAft>
                <a:spcPct val="0"/>
              </a:spcAft>
              <a:buSzPct val="100000"/>
              <a:buChar char="–"/>
              <a:defRPr sz="1800">
                <a:solidFill>
                  <a:schemeClr val="tx1"/>
                </a:solidFill>
                <a:latin typeface="Arial"/>
                <a:ea typeface="ＭＳ Ｐゴシック" pitchFamily="25" charset="-128"/>
                <a:cs typeface="Arial"/>
              </a:defRPr>
            </a:lvl4pPr>
            <a:lvl5pPr marL="1203325" indent="-215900" algn="l" defTabSz="862013" rtl="0" eaLnBrk="0" fontAlgn="base" hangingPunct="0">
              <a:spcBef>
                <a:spcPct val="20000"/>
              </a:spcBef>
              <a:spcAft>
                <a:spcPct val="0"/>
              </a:spcAft>
              <a:buSzPct val="100000"/>
              <a:buChar char="»"/>
              <a:defRPr sz="1800">
                <a:solidFill>
                  <a:schemeClr val="tx1"/>
                </a:solidFill>
                <a:latin typeface="Arial"/>
                <a:ea typeface="ＭＳ Ｐゴシック" pitchFamily="25" charset="-128"/>
                <a:cs typeface="Arial"/>
              </a:defRPr>
            </a:lvl5pPr>
            <a:lvl6pPr marL="23971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6pPr>
            <a:lvl7pPr marL="28543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7pPr>
            <a:lvl8pPr marL="33115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8pPr>
            <a:lvl9pPr marL="3768725" indent="-215900" algn="l" defTabSz="862013" rtl="0" eaLnBrk="0" fontAlgn="base" hangingPunct="0">
              <a:spcBef>
                <a:spcPct val="20000"/>
              </a:spcBef>
              <a:spcAft>
                <a:spcPct val="0"/>
              </a:spcAft>
              <a:buSzPct val="100000"/>
              <a:buChar char="»"/>
              <a:defRPr sz="1900">
                <a:solidFill>
                  <a:schemeClr val="tx1"/>
                </a:solidFill>
                <a:latin typeface="+mn-lt"/>
                <a:ea typeface="ＭＳ Ｐゴシック" pitchFamily="25" charset="-128"/>
              </a:defRPr>
            </a:lvl9pPr>
          </a:lstStyle>
          <a:p>
            <a:pPr marL="0" indent="0">
              <a:spcBef>
                <a:spcPct val="0"/>
              </a:spcBef>
              <a:spcAft>
                <a:spcPts val="0"/>
              </a:spcAft>
              <a:buFontTx/>
              <a:buNone/>
            </a:pPr>
            <a:r>
              <a:rPr lang="en-US" sz="1600" b="1" dirty="0" smtClean="0">
                <a:latin typeface="Arial" charset="0"/>
                <a:ea typeface="Calibri" charset="0"/>
              </a:rPr>
              <a:t>Data Acquisitions</a:t>
            </a:r>
            <a:r>
              <a:rPr lang="en-US" sz="1600" dirty="0" smtClean="0">
                <a:latin typeface="Arial" charset="0"/>
                <a:ea typeface="Calibri" charset="0"/>
              </a:rPr>
              <a:t>: </a:t>
            </a:r>
          </a:p>
          <a:p>
            <a:pPr marL="0" indent="0">
              <a:spcBef>
                <a:spcPct val="0"/>
              </a:spcBef>
              <a:spcAft>
                <a:spcPts val="0"/>
              </a:spcAft>
              <a:buFontTx/>
              <a:buNone/>
            </a:pPr>
            <a:r>
              <a:rPr lang="en-US" sz="1600" dirty="0" smtClean="0">
                <a:latin typeface="Arial" charset="0"/>
                <a:ea typeface="Calibri" charset="0"/>
              </a:rPr>
              <a:t>Line 1, </a:t>
            </a:r>
            <a:r>
              <a:rPr lang="en-US" sz="1600" dirty="0">
                <a:latin typeface="Arial" charset="0"/>
                <a:ea typeface="Calibri" charset="0"/>
              </a:rPr>
              <a:t>ID </a:t>
            </a:r>
            <a:r>
              <a:rPr lang="en-US" sz="1600" dirty="0" smtClean="0">
                <a:latin typeface="Arial" charset="0"/>
                <a:ea typeface="Calibri" charset="0"/>
              </a:rPr>
              <a:t>34505: Atqasuk</a:t>
            </a:r>
          </a:p>
          <a:p>
            <a:pPr marL="0" indent="0">
              <a:spcBef>
                <a:spcPct val="0"/>
              </a:spcBef>
              <a:spcAft>
                <a:spcPts val="0"/>
              </a:spcAft>
              <a:buNone/>
            </a:pPr>
            <a:r>
              <a:rPr lang="en-US" sz="1600" dirty="0" smtClean="0">
                <a:latin typeface="Arial" charset="0"/>
                <a:ea typeface="Calibri" charset="0"/>
              </a:rPr>
              <a:t>Line 2, ID </a:t>
            </a:r>
            <a:r>
              <a:rPr lang="en-US" sz="1600" dirty="0" smtClean="0"/>
              <a:t>15010</a:t>
            </a:r>
            <a:r>
              <a:rPr lang="en-US" sz="1600" dirty="0" smtClean="0">
                <a:latin typeface="Arial" charset="0"/>
                <a:ea typeface="Calibri" charset="0"/>
              </a:rPr>
              <a:t>: Barrow</a:t>
            </a:r>
          </a:p>
          <a:p>
            <a:pPr marL="0" indent="0">
              <a:spcBef>
                <a:spcPct val="0"/>
              </a:spcBef>
              <a:spcAft>
                <a:spcPts val="0"/>
              </a:spcAft>
              <a:buNone/>
            </a:pPr>
            <a:r>
              <a:rPr lang="en-US" sz="1600" dirty="0" smtClean="0">
                <a:latin typeface="Arial" charset="0"/>
                <a:ea typeface="Calibri" charset="0"/>
              </a:rPr>
              <a:t>Line 3, ID </a:t>
            </a:r>
            <a:r>
              <a:rPr lang="en-US" sz="1600" dirty="0" smtClean="0"/>
              <a:t>04600</a:t>
            </a:r>
            <a:r>
              <a:rPr lang="en-US" sz="1600" dirty="0" smtClean="0">
                <a:latin typeface="Arial" charset="0"/>
                <a:ea typeface="Calibri" charset="0"/>
              </a:rPr>
              <a:t>: CALM</a:t>
            </a:r>
          </a:p>
          <a:p>
            <a:pPr marL="0" indent="0">
              <a:spcBef>
                <a:spcPct val="0"/>
              </a:spcBef>
              <a:spcAft>
                <a:spcPts val="0"/>
              </a:spcAft>
              <a:buFontTx/>
              <a:buNone/>
            </a:pPr>
            <a:r>
              <a:rPr lang="en-US" sz="1600" dirty="0" smtClean="0">
                <a:latin typeface="Arial" charset="0"/>
                <a:ea typeface="Calibri" charset="0"/>
              </a:rPr>
              <a:t>Line 4, ID </a:t>
            </a:r>
            <a:r>
              <a:rPr lang="en-US" sz="1600" dirty="0" smtClean="0"/>
              <a:t>16404</a:t>
            </a:r>
            <a:r>
              <a:rPr lang="en-US" sz="1600" dirty="0" smtClean="0">
                <a:latin typeface="Arial" charset="0"/>
                <a:ea typeface="Calibri" charset="0"/>
              </a:rPr>
              <a:t>: </a:t>
            </a:r>
            <a:r>
              <a:rPr lang="en-US" sz="1600" dirty="0" err="1" smtClean="0">
                <a:latin typeface="Arial" charset="0"/>
                <a:ea typeface="Calibri" charset="0"/>
              </a:rPr>
              <a:t>Anaktuvuk</a:t>
            </a:r>
            <a:r>
              <a:rPr lang="en-US" sz="1600" dirty="0" smtClean="0">
                <a:latin typeface="Arial" charset="0"/>
                <a:ea typeface="Calibri" charset="0"/>
              </a:rPr>
              <a:t> 1</a:t>
            </a:r>
          </a:p>
          <a:p>
            <a:pPr marL="0" indent="0">
              <a:spcBef>
                <a:spcPct val="0"/>
              </a:spcBef>
              <a:spcAft>
                <a:spcPts val="0"/>
              </a:spcAft>
              <a:buFontTx/>
              <a:buNone/>
            </a:pPr>
            <a:r>
              <a:rPr lang="en-US" sz="1600" dirty="0" smtClean="0">
                <a:latin typeface="Arial" charset="0"/>
                <a:ea typeface="Calibri" charset="0"/>
              </a:rPr>
              <a:t>Line 5, ID </a:t>
            </a:r>
            <a:r>
              <a:rPr lang="en-US" sz="1600" dirty="0" smtClean="0"/>
              <a:t>34407</a:t>
            </a:r>
            <a:r>
              <a:rPr lang="en-US" sz="1600" dirty="0" smtClean="0">
                <a:latin typeface="Arial" charset="0"/>
                <a:ea typeface="Calibri" charset="0"/>
              </a:rPr>
              <a:t>: </a:t>
            </a:r>
            <a:r>
              <a:rPr lang="en-US" sz="1600" dirty="0" err="1">
                <a:latin typeface="Arial" charset="0"/>
                <a:ea typeface="Calibri" charset="0"/>
              </a:rPr>
              <a:t>Anaktuvuk</a:t>
            </a:r>
            <a:r>
              <a:rPr lang="en-US" sz="1600" dirty="0">
                <a:latin typeface="Arial" charset="0"/>
                <a:ea typeface="Calibri" charset="0"/>
              </a:rPr>
              <a:t> </a:t>
            </a:r>
            <a:r>
              <a:rPr lang="en-US" sz="1600" dirty="0" smtClean="0">
                <a:latin typeface="Arial" charset="0"/>
                <a:ea typeface="Calibri" charset="0"/>
              </a:rPr>
              <a:t>2</a:t>
            </a:r>
          </a:p>
          <a:p>
            <a:pPr marL="0" indent="0">
              <a:spcBef>
                <a:spcPct val="0"/>
              </a:spcBef>
              <a:spcAft>
                <a:spcPts val="0"/>
              </a:spcAft>
              <a:buNone/>
            </a:pPr>
            <a:r>
              <a:rPr lang="en-US" sz="1600" dirty="0" smtClean="0">
                <a:latin typeface="Arial" charset="0"/>
                <a:ea typeface="Calibri" charset="0"/>
              </a:rPr>
              <a:t>Line 6, ID </a:t>
            </a:r>
            <a:r>
              <a:rPr lang="en-US" sz="1600" dirty="0" smtClean="0"/>
              <a:t>18517</a:t>
            </a:r>
            <a:r>
              <a:rPr lang="en-US" sz="1600" dirty="0" smtClean="0">
                <a:latin typeface="Arial" charset="0"/>
                <a:ea typeface="Calibri" charset="0"/>
              </a:rPr>
              <a:t>: Deadhorse</a:t>
            </a:r>
          </a:p>
          <a:p>
            <a:pPr marL="0" indent="0">
              <a:spcBef>
                <a:spcPct val="0"/>
              </a:spcBef>
              <a:spcAft>
                <a:spcPts val="0"/>
              </a:spcAft>
              <a:buNone/>
            </a:pPr>
            <a:r>
              <a:rPr lang="en-US" sz="1600" dirty="0" smtClean="0">
                <a:solidFill>
                  <a:srgbClr val="008000"/>
                </a:solidFill>
                <a:latin typeface="Arial" charset="0"/>
                <a:ea typeface="Calibri" charset="0"/>
              </a:rPr>
              <a:t>Line 7, ID 21507: Acquired 5/28/17</a:t>
            </a:r>
          </a:p>
          <a:p>
            <a:pPr marL="0" indent="0">
              <a:spcBef>
                <a:spcPct val="0"/>
              </a:spcBef>
              <a:spcAft>
                <a:spcPts val="0"/>
              </a:spcAft>
              <a:buNone/>
            </a:pPr>
            <a:r>
              <a:rPr lang="en-US" sz="1600" dirty="0" smtClean="0">
                <a:solidFill>
                  <a:srgbClr val="008000"/>
                </a:solidFill>
                <a:latin typeface="Arial" charset="0"/>
                <a:ea typeface="Calibri" charset="0"/>
              </a:rPr>
              <a:t>Line 8, ID 04706: </a:t>
            </a:r>
            <a:r>
              <a:rPr lang="en-US" sz="1600" dirty="0">
                <a:solidFill>
                  <a:srgbClr val="008000"/>
                </a:solidFill>
                <a:latin typeface="Arial" charset="0"/>
                <a:ea typeface="Calibri" charset="0"/>
              </a:rPr>
              <a:t>Acquired 5/28/17</a:t>
            </a:r>
          </a:p>
          <a:p>
            <a:pPr marL="0" indent="0">
              <a:spcBef>
                <a:spcPct val="0"/>
              </a:spcBef>
              <a:spcAft>
                <a:spcPts val="0"/>
              </a:spcAft>
              <a:buNone/>
            </a:pPr>
            <a:r>
              <a:rPr lang="en-US" sz="1600" dirty="0" smtClean="0">
                <a:solidFill>
                  <a:srgbClr val="008000"/>
                </a:solidFill>
                <a:latin typeface="Arial" charset="0"/>
                <a:ea typeface="Calibri" charset="0"/>
              </a:rPr>
              <a:t>Line 9, ID 21608: </a:t>
            </a:r>
            <a:r>
              <a:rPr lang="en-US" sz="1600" dirty="0">
                <a:solidFill>
                  <a:srgbClr val="008000"/>
                </a:solidFill>
                <a:latin typeface="Arial" charset="0"/>
                <a:ea typeface="Calibri" charset="0"/>
              </a:rPr>
              <a:t>Acquired 5/28/17</a:t>
            </a:r>
          </a:p>
          <a:p>
            <a:pPr marL="0" indent="0">
              <a:spcBef>
                <a:spcPct val="0"/>
              </a:spcBef>
              <a:spcAft>
                <a:spcPts val="0"/>
              </a:spcAft>
              <a:buNone/>
            </a:pPr>
            <a:endParaRPr lang="en-US" sz="1600" dirty="0" smtClean="0">
              <a:latin typeface="Arial" charset="0"/>
              <a:ea typeface="Calibri" charset="0"/>
            </a:endParaRPr>
          </a:p>
          <a:p>
            <a:pPr marL="0" indent="0">
              <a:spcBef>
                <a:spcPct val="0"/>
              </a:spcBef>
              <a:spcAft>
                <a:spcPts val="0"/>
              </a:spcAft>
              <a:buNone/>
            </a:pPr>
            <a:r>
              <a:rPr lang="en-US" sz="1400" dirty="0" smtClean="0">
                <a:latin typeface="Arial" charset="0"/>
                <a:ea typeface="Calibri" charset="0"/>
              </a:rPr>
              <a:t>P-band keep-out zone shown in RED</a:t>
            </a:r>
          </a:p>
          <a:p>
            <a:pPr marL="0" indent="0">
              <a:spcBef>
                <a:spcPct val="0"/>
              </a:spcBef>
              <a:spcAft>
                <a:spcPts val="0"/>
              </a:spcAft>
              <a:buNone/>
            </a:pPr>
            <a:r>
              <a:rPr lang="en-US" sz="1400" dirty="0" smtClean="0">
                <a:latin typeface="Arial" charset="0"/>
                <a:ea typeface="Calibri" charset="0"/>
              </a:rPr>
              <a:t>(centered on Clear, AK: 64.29 N, 149.19 W)</a:t>
            </a:r>
            <a:endParaRPr lang="en-US" sz="1600" dirty="0" smtClean="0">
              <a:latin typeface="Arial" charset="0"/>
              <a:ea typeface="Calibri" charset="0"/>
            </a:endParaRPr>
          </a:p>
          <a:p>
            <a:pPr marL="0" indent="0">
              <a:lnSpc>
                <a:spcPts val="1900"/>
              </a:lnSpc>
              <a:spcBef>
                <a:spcPct val="0"/>
              </a:spcBef>
              <a:spcAft>
                <a:spcPts val="900"/>
              </a:spcAft>
              <a:buNone/>
            </a:pPr>
            <a:endParaRPr lang="en-US" sz="1600" dirty="0">
              <a:latin typeface="Arial" charset="0"/>
              <a:ea typeface="Calibri" charset="0"/>
            </a:endParaRPr>
          </a:p>
        </p:txBody>
      </p:sp>
      <p:sp>
        <p:nvSpPr>
          <p:cNvPr id="8" name="TextBox 7"/>
          <p:cNvSpPr txBox="1"/>
          <p:nvPr/>
        </p:nvSpPr>
        <p:spPr>
          <a:xfrm>
            <a:off x="4847456" y="2624336"/>
            <a:ext cx="612593" cy="276999"/>
          </a:xfrm>
          <a:prstGeom prst="rect">
            <a:avLst/>
          </a:prstGeom>
          <a:noFill/>
        </p:spPr>
        <p:txBody>
          <a:bodyPr wrap="none" rtlCol="0">
            <a:spAutoFit/>
          </a:bodyPr>
          <a:lstStyle/>
          <a:p>
            <a:r>
              <a:rPr lang="en-US" sz="1200" b="1" dirty="0" smtClean="0"/>
              <a:t>34505</a:t>
            </a:r>
            <a:endParaRPr lang="en-US" b="1" dirty="0"/>
          </a:p>
        </p:txBody>
      </p:sp>
      <p:sp>
        <p:nvSpPr>
          <p:cNvPr id="4" name="TextBox 3"/>
          <p:cNvSpPr txBox="1"/>
          <p:nvPr/>
        </p:nvSpPr>
        <p:spPr>
          <a:xfrm>
            <a:off x="3101224" y="5742166"/>
            <a:ext cx="4266512" cy="338554"/>
          </a:xfrm>
          <a:prstGeom prst="rect">
            <a:avLst/>
          </a:prstGeom>
          <a:noFill/>
        </p:spPr>
        <p:txBody>
          <a:bodyPr wrap="none" rtlCol="0">
            <a:spAutoFit/>
          </a:bodyPr>
          <a:lstStyle/>
          <a:p>
            <a:r>
              <a:rPr lang="en-US" sz="1600" b="1" dirty="0" smtClean="0"/>
              <a:t>5/30/17 flight plan &amp; acquisition segments</a:t>
            </a:r>
            <a:endParaRPr lang="en-US" sz="1600" b="1" dirty="0"/>
          </a:p>
        </p:txBody>
      </p:sp>
      <p:sp>
        <p:nvSpPr>
          <p:cNvPr id="17" name="TextBox 16"/>
          <p:cNvSpPr txBox="1"/>
          <p:nvPr/>
        </p:nvSpPr>
        <p:spPr>
          <a:xfrm>
            <a:off x="5639544" y="2120280"/>
            <a:ext cx="612593" cy="276999"/>
          </a:xfrm>
          <a:prstGeom prst="rect">
            <a:avLst/>
          </a:prstGeom>
          <a:noFill/>
        </p:spPr>
        <p:txBody>
          <a:bodyPr wrap="none" rtlCol="0">
            <a:spAutoFit/>
          </a:bodyPr>
          <a:lstStyle/>
          <a:p>
            <a:r>
              <a:rPr lang="en-US" sz="1200" b="1" dirty="0" smtClean="0"/>
              <a:t>15010</a:t>
            </a:r>
            <a:endParaRPr lang="en-US" b="1" dirty="0"/>
          </a:p>
        </p:txBody>
      </p:sp>
      <p:sp>
        <p:nvSpPr>
          <p:cNvPr id="18" name="TextBox 17"/>
          <p:cNvSpPr txBox="1"/>
          <p:nvPr/>
        </p:nvSpPr>
        <p:spPr>
          <a:xfrm>
            <a:off x="5927577" y="2552328"/>
            <a:ext cx="612593" cy="276999"/>
          </a:xfrm>
          <a:prstGeom prst="rect">
            <a:avLst/>
          </a:prstGeom>
          <a:noFill/>
        </p:spPr>
        <p:txBody>
          <a:bodyPr wrap="none" rtlCol="0">
            <a:spAutoFit/>
          </a:bodyPr>
          <a:lstStyle/>
          <a:p>
            <a:r>
              <a:rPr lang="en-US" sz="1200" b="1" dirty="0" smtClean="0"/>
              <a:t>04600</a:t>
            </a:r>
            <a:endParaRPr lang="en-US" b="1" dirty="0"/>
          </a:p>
        </p:txBody>
      </p:sp>
      <p:sp>
        <p:nvSpPr>
          <p:cNvPr id="22" name="TextBox 21"/>
          <p:cNvSpPr txBox="1"/>
          <p:nvPr/>
        </p:nvSpPr>
        <p:spPr>
          <a:xfrm>
            <a:off x="7187192" y="2995409"/>
            <a:ext cx="612593" cy="276999"/>
          </a:xfrm>
          <a:prstGeom prst="rect">
            <a:avLst/>
          </a:prstGeom>
          <a:noFill/>
        </p:spPr>
        <p:txBody>
          <a:bodyPr wrap="none" rtlCol="0">
            <a:spAutoFit/>
          </a:bodyPr>
          <a:lstStyle/>
          <a:p>
            <a:r>
              <a:rPr lang="en-US" sz="1200" b="1" dirty="0" smtClean="0"/>
              <a:t>18517</a:t>
            </a:r>
            <a:endParaRPr lang="en-US" b="1" dirty="0"/>
          </a:p>
        </p:txBody>
      </p:sp>
      <p:sp>
        <p:nvSpPr>
          <p:cNvPr id="23" name="TextBox 22"/>
          <p:cNvSpPr txBox="1"/>
          <p:nvPr/>
        </p:nvSpPr>
        <p:spPr>
          <a:xfrm>
            <a:off x="6133143" y="3200400"/>
            <a:ext cx="633507" cy="461665"/>
          </a:xfrm>
          <a:prstGeom prst="rect">
            <a:avLst/>
          </a:prstGeom>
          <a:noFill/>
        </p:spPr>
        <p:txBody>
          <a:bodyPr wrap="none" rtlCol="0">
            <a:spAutoFit/>
          </a:bodyPr>
          <a:lstStyle/>
          <a:p>
            <a:r>
              <a:rPr lang="en-US" sz="1200" b="1" dirty="0" smtClean="0"/>
              <a:t>16404</a:t>
            </a:r>
          </a:p>
          <a:p>
            <a:r>
              <a:rPr lang="en-US" sz="1200" b="1" dirty="0" smtClean="0"/>
              <a:t>34407</a:t>
            </a:r>
            <a:endParaRPr lang="en-US" b="1" dirty="0"/>
          </a:p>
        </p:txBody>
      </p:sp>
      <p:sp>
        <p:nvSpPr>
          <p:cNvPr id="24" name="TextBox 23"/>
          <p:cNvSpPr txBox="1"/>
          <p:nvPr/>
        </p:nvSpPr>
        <p:spPr>
          <a:xfrm>
            <a:off x="7022261" y="4496544"/>
            <a:ext cx="633507" cy="461665"/>
          </a:xfrm>
          <a:prstGeom prst="rect">
            <a:avLst/>
          </a:prstGeom>
          <a:noFill/>
        </p:spPr>
        <p:txBody>
          <a:bodyPr wrap="none" rtlCol="0">
            <a:spAutoFit/>
          </a:bodyPr>
          <a:lstStyle/>
          <a:p>
            <a:r>
              <a:rPr lang="en-US" sz="1200" b="1" dirty="0" smtClean="0"/>
              <a:t>21507</a:t>
            </a:r>
          </a:p>
          <a:p>
            <a:r>
              <a:rPr lang="en-US" sz="1200" b="1" dirty="0" smtClean="0"/>
              <a:t>21608</a:t>
            </a:r>
            <a:endParaRPr lang="en-US" b="1" dirty="0"/>
          </a:p>
        </p:txBody>
      </p:sp>
      <p:sp>
        <p:nvSpPr>
          <p:cNvPr id="25" name="TextBox 24"/>
          <p:cNvSpPr txBox="1"/>
          <p:nvPr/>
        </p:nvSpPr>
        <p:spPr>
          <a:xfrm>
            <a:off x="7824806" y="4898975"/>
            <a:ext cx="612593" cy="276999"/>
          </a:xfrm>
          <a:prstGeom prst="rect">
            <a:avLst/>
          </a:prstGeom>
          <a:noFill/>
        </p:spPr>
        <p:txBody>
          <a:bodyPr wrap="none" rtlCol="0">
            <a:spAutoFit/>
          </a:bodyPr>
          <a:lstStyle/>
          <a:p>
            <a:r>
              <a:rPr lang="en-US" sz="1200" b="1" dirty="0" smtClean="0"/>
              <a:t>04706</a:t>
            </a:r>
          </a:p>
        </p:txBody>
      </p:sp>
    </p:spTree>
    <p:extLst>
      <p:ext uri="{BB962C8B-B14F-4D97-AF65-F5344CB8AC3E}">
        <p14:creationId xmlns:p14="http://schemas.microsoft.com/office/powerpoint/2010/main" val="12654085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815008" y="176064"/>
            <a:ext cx="5976664" cy="610840"/>
          </a:xfrm>
          <a:ln/>
        </p:spPr>
        <p:txBody>
          <a:bodyPr/>
          <a:lstStyle/>
          <a:p>
            <a:pPr eaLnBrk="1" hangingPunct="1"/>
            <a:r>
              <a:rPr lang="en-US" dirty="0">
                <a:solidFill>
                  <a:schemeClr val="accent2"/>
                </a:solidFill>
              </a:rPr>
              <a:t>6 June 2017/DOY 157 </a:t>
            </a:r>
            <a:br>
              <a:rPr lang="en-US" dirty="0">
                <a:solidFill>
                  <a:schemeClr val="accent2"/>
                </a:solidFill>
              </a:rPr>
            </a:br>
            <a:r>
              <a:rPr lang="en-US" dirty="0">
                <a:solidFill>
                  <a:schemeClr val="accent2"/>
                </a:solidFill>
              </a:rPr>
              <a:t>North Slope</a:t>
            </a:r>
          </a:p>
        </p:txBody>
      </p:sp>
      <p:pic>
        <p:nvPicPr>
          <p:cNvPr id="4" name="Picture 3" descr="2017-06-06 - T-Rex flight Pla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822275" y="69303"/>
            <a:ext cx="5029200" cy="6705600"/>
          </a:xfrm>
          <a:prstGeom prst="rect">
            <a:avLst/>
          </a:prstGeom>
        </p:spPr>
      </p:pic>
      <p:sp>
        <p:nvSpPr>
          <p:cNvPr id="5" name="TextBox 4"/>
          <p:cNvSpPr txBox="1"/>
          <p:nvPr/>
        </p:nvSpPr>
        <p:spPr>
          <a:xfrm>
            <a:off x="4919464" y="4712568"/>
            <a:ext cx="2326804" cy="400110"/>
          </a:xfrm>
          <a:prstGeom prst="rect">
            <a:avLst/>
          </a:prstGeom>
          <a:noFill/>
        </p:spPr>
        <p:txBody>
          <a:bodyPr wrap="none" rtlCol="0">
            <a:spAutoFit/>
          </a:bodyPr>
          <a:lstStyle/>
          <a:p>
            <a:r>
              <a:rPr lang="en-US" b="1" dirty="0" smtClean="0"/>
              <a:t>Pilot’s Flight Plan</a:t>
            </a:r>
            <a:endParaRPr lang="en-US" b="1" dirty="0"/>
          </a:p>
        </p:txBody>
      </p:sp>
    </p:spTree>
    <p:extLst>
      <p:ext uri="{BB962C8B-B14F-4D97-AF65-F5344CB8AC3E}">
        <p14:creationId xmlns:p14="http://schemas.microsoft.com/office/powerpoint/2010/main" val="12893063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6-06 at 15.44.34.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3000" y="907504"/>
            <a:ext cx="7190031" cy="5029200"/>
          </a:xfrm>
          <a:prstGeom prst="rect">
            <a:avLst/>
          </a:prstGeom>
        </p:spPr>
      </p:pic>
      <p:sp>
        <p:nvSpPr>
          <p:cNvPr id="45057" name="Rectangle 2"/>
          <p:cNvSpPr>
            <a:spLocks noGrp="1" noChangeArrowheads="1"/>
          </p:cNvSpPr>
          <p:nvPr>
            <p:ph type="title"/>
          </p:nvPr>
        </p:nvSpPr>
        <p:spPr>
          <a:xfrm>
            <a:off x="815008" y="176064"/>
            <a:ext cx="5976664" cy="610840"/>
          </a:xfrm>
          <a:ln/>
        </p:spPr>
        <p:txBody>
          <a:bodyPr/>
          <a:lstStyle/>
          <a:p>
            <a:pPr eaLnBrk="1" hangingPunct="1"/>
            <a:r>
              <a:rPr lang="en-US" dirty="0">
                <a:solidFill>
                  <a:schemeClr val="accent2"/>
                </a:solidFill>
              </a:rPr>
              <a:t>6 June 2017/DOY 157 </a:t>
            </a:r>
            <a:br>
              <a:rPr lang="en-US" dirty="0">
                <a:solidFill>
                  <a:schemeClr val="accent2"/>
                </a:solidFill>
              </a:rPr>
            </a:br>
            <a:r>
              <a:rPr lang="en-US" dirty="0">
                <a:solidFill>
                  <a:schemeClr val="accent2"/>
                </a:solidFill>
              </a:rPr>
              <a:t>North Slope</a:t>
            </a:r>
          </a:p>
        </p:txBody>
      </p:sp>
      <p:sp>
        <p:nvSpPr>
          <p:cNvPr id="45058" name="Content Placeholder 11"/>
          <p:cNvSpPr>
            <a:spLocks noGrp="1"/>
          </p:cNvSpPr>
          <p:nvPr>
            <p:ph idx="1"/>
          </p:nvPr>
        </p:nvSpPr>
        <p:spPr bwMode="auto">
          <a:xfrm>
            <a:off x="887016" y="968152"/>
            <a:ext cx="2448272" cy="3600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nSpc>
                <a:spcPts val="1900"/>
              </a:lnSpc>
              <a:spcBef>
                <a:spcPct val="0"/>
              </a:spcBef>
              <a:spcAft>
                <a:spcPts val="900"/>
              </a:spcAft>
              <a:buNone/>
            </a:pPr>
            <a:r>
              <a:rPr lang="en-US" sz="1800" b="1" dirty="0" smtClean="0">
                <a:latin typeface="Arial" charset="0"/>
                <a:ea typeface="Calibri" charset="0"/>
              </a:rPr>
              <a:t>Actual Flight Lines</a:t>
            </a:r>
            <a:endParaRPr lang="en-US" sz="1800" dirty="0" smtClean="0">
              <a:solidFill>
                <a:srgbClr val="0000FF"/>
              </a:solidFill>
              <a:latin typeface="Arial" charset="0"/>
              <a:ea typeface="Calibri" charset="0"/>
            </a:endParaRPr>
          </a:p>
        </p:txBody>
      </p:sp>
      <p:sp>
        <p:nvSpPr>
          <p:cNvPr id="16" name="TextBox 15"/>
          <p:cNvSpPr txBox="1"/>
          <p:nvPr/>
        </p:nvSpPr>
        <p:spPr>
          <a:xfrm>
            <a:off x="3047256" y="2131313"/>
            <a:ext cx="612593" cy="276999"/>
          </a:xfrm>
          <a:prstGeom prst="rect">
            <a:avLst/>
          </a:prstGeom>
          <a:noFill/>
        </p:spPr>
        <p:txBody>
          <a:bodyPr wrap="none" rtlCol="0">
            <a:spAutoFit/>
          </a:bodyPr>
          <a:lstStyle/>
          <a:p>
            <a:r>
              <a:rPr lang="en-US" sz="1200" b="1" dirty="0" smtClean="0"/>
              <a:t>34505</a:t>
            </a:r>
            <a:endParaRPr lang="en-US" b="1" dirty="0"/>
          </a:p>
        </p:txBody>
      </p:sp>
      <p:sp>
        <p:nvSpPr>
          <p:cNvPr id="19" name="TextBox 18"/>
          <p:cNvSpPr txBox="1"/>
          <p:nvPr/>
        </p:nvSpPr>
        <p:spPr>
          <a:xfrm>
            <a:off x="3730807" y="1555249"/>
            <a:ext cx="612593" cy="276999"/>
          </a:xfrm>
          <a:prstGeom prst="rect">
            <a:avLst/>
          </a:prstGeom>
          <a:noFill/>
        </p:spPr>
        <p:txBody>
          <a:bodyPr wrap="none" rtlCol="0">
            <a:spAutoFit/>
          </a:bodyPr>
          <a:lstStyle/>
          <a:p>
            <a:r>
              <a:rPr lang="en-US" sz="1200" b="1" dirty="0" smtClean="0"/>
              <a:t>15010</a:t>
            </a:r>
            <a:endParaRPr lang="en-US" b="1" dirty="0"/>
          </a:p>
        </p:txBody>
      </p:sp>
      <p:sp>
        <p:nvSpPr>
          <p:cNvPr id="20" name="TextBox 19"/>
          <p:cNvSpPr txBox="1"/>
          <p:nvPr/>
        </p:nvSpPr>
        <p:spPr>
          <a:xfrm>
            <a:off x="4162855" y="2192288"/>
            <a:ext cx="612593" cy="276999"/>
          </a:xfrm>
          <a:prstGeom prst="rect">
            <a:avLst/>
          </a:prstGeom>
          <a:noFill/>
        </p:spPr>
        <p:txBody>
          <a:bodyPr wrap="none" rtlCol="0">
            <a:spAutoFit/>
          </a:bodyPr>
          <a:lstStyle/>
          <a:p>
            <a:r>
              <a:rPr lang="en-US" sz="1200" b="1" dirty="0" smtClean="0"/>
              <a:t>04600</a:t>
            </a:r>
            <a:endParaRPr lang="en-US" b="1" dirty="0"/>
          </a:p>
        </p:txBody>
      </p:sp>
      <p:sp>
        <p:nvSpPr>
          <p:cNvPr id="21" name="TextBox 20"/>
          <p:cNvSpPr txBox="1"/>
          <p:nvPr/>
        </p:nvSpPr>
        <p:spPr>
          <a:xfrm>
            <a:off x="5314983" y="2203321"/>
            <a:ext cx="612593" cy="276999"/>
          </a:xfrm>
          <a:prstGeom prst="rect">
            <a:avLst/>
          </a:prstGeom>
          <a:noFill/>
        </p:spPr>
        <p:txBody>
          <a:bodyPr wrap="none" rtlCol="0">
            <a:spAutoFit/>
          </a:bodyPr>
          <a:lstStyle/>
          <a:p>
            <a:r>
              <a:rPr lang="en-US" sz="1200" b="1" dirty="0" smtClean="0"/>
              <a:t>18517</a:t>
            </a:r>
            <a:endParaRPr lang="en-US" b="1" dirty="0"/>
          </a:p>
        </p:txBody>
      </p:sp>
      <p:sp>
        <p:nvSpPr>
          <p:cNvPr id="22" name="TextBox 21"/>
          <p:cNvSpPr txBox="1"/>
          <p:nvPr/>
        </p:nvSpPr>
        <p:spPr>
          <a:xfrm>
            <a:off x="4271392" y="2768352"/>
            <a:ext cx="633507" cy="461665"/>
          </a:xfrm>
          <a:prstGeom prst="rect">
            <a:avLst/>
          </a:prstGeom>
          <a:noFill/>
        </p:spPr>
        <p:txBody>
          <a:bodyPr wrap="none" rtlCol="0">
            <a:spAutoFit/>
          </a:bodyPr>
          <a:lstStyle/>
          <a:p>
            <a:r>
              <a:rPr lang="en-US" sz="1200" b="1" dirty="0" smtClean="0"/>
              <a:t>16404</a:t>
            </a:r>
          </a:p>
          <a:p>
            <a:r>
              <a:rPr lang="en-US" sz="1200" b="1" dirty="0" smtClean="0"/>
              <a:t>34407</a:t>
            </a:r>
            <a:endParaRPr lang="en-US" b="1" dirty="0"/>
          </a:p>
        </p:txBody>
      </p:sp>
    </p:spTree>
    <p:extLst>
      <p:ext uri="{BB962C8B-B14F-4D97-AF65-F5344CB8AC3E}">
        <p14:creationId xmlns:p14="http://schemas.microsoft.com/office/powerpoint/2010/main" val="21351510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366625" y="1072098"/>
            <a:ext cx="2061807" cy="400110"/>
          </a:xfrm>
          <a:prstGeom prst="rect">
            <a:avLst/>
          </a:prstGeom>
          <a:noFill/>
        </p:spPr>
        <p:txBody>
          <a:bodyPr wrap="none" rtlCol="0">
            <a:spAutoFit/>
          </a:bodyPr>
          <a:lstStyle/>
          <a:p>
            <a:r>
              <a:rPr lang="en-US" b="1" dirty="0" smtClean="0">
                <a:solidFill>
                  <a:schemeClr val="bg1"/>
                </a:solidFill>
              </a:rPr>
              <a:t>Stevens Village</a:t>
            </a:r>
            <a:endParaRPr lang="en-US" b="1" dirty="0">
              <a:solidFill>
                <a:schemeClr val="bg1"/>
              </a:solidFill>
            </a:endParaRPr>
          </a:p>
        </p:txBody>
      </p:sp>
      <p:sp>
        <p:nvSpPr>
          <p:cNvPr id="16" name="TextBox 15"/>
          <p:cNvSpPr txBox="1"/>
          <p:nvPr/>
        </p:nvSpPr>
        <p:spPr>
          <a:xfrm>
            <a:off x="3903198" y="2912368"/>
            <a:ext cx="1043876" cy="400110"/>
          </a:xfrm>
          <a:prstGeom prst="rect">
            <a:avLst/>
          </a:prstGeom>
          <a:noFill/>
        </p:spPr>
        <p:txBody>
          <a:bodyPr wrap="none" rtlCol="0">
            <a:spAutoFit/>
          </a:bodyPr>
          <a:lstStyle/>
          <a:p>
            <a:r>
              <a:rPr lang="en-US" b="1" dirty="0" smtClean="0">
                <a:solidFill>
                  <a:schemeClr val="bg1"/>
                </a:solidFill>
              </a:rPr>
              <a:t>Beaver</a:t>
            </a:r>
            <a:endParaRPr lang="en-US" b="1" dirty="0">
              <a:solidFill>
                <a:schemeClr val="bg1"/>
              </a:solidFill>
            </a:endParaRPr>
          </a:p>
        </p:txBody>
      </p:sp>
      <p:sp>
        <p:nvSpPr>
          <p:cNvPr id="15" name="TextBox 14"/>
          <p:cNvSpPr txBox="1"/>
          <p:nvPr/>
        </p:nvSpPr>
        <p:spPr>
          <a:xfrm>
            <a:off x="94928" y="5320570"/>
            <a:ext cx="8496944" cy="400110"/>
          </a:xfrm>
          <a:prstGeom prst="rect">
            <a:avLst/>
          </a:prstGeom>
          <a:noFill/>
        </p:spPr>
        <p:txBody>
          <a:bodyPr wrap="square" rtlCol="0">
            <a:spAutoFit/>
          </a:bodyPr>
          <a:lstStyle/>
          <a:p>
            <a:r>
              <a:rPr lang="en-US" dirty="0" smtClean="0"/>
              <a:t>In-flight action</a:t>
            </a:r>
            <a:endParaRPr lang="en-US" dirty="0"/>
          </a:p>
        </p:txBody>
      </p:sp>
      <p:sp>
        <p:nvSpPr>
          <p:cNvPr id="22" name="Rectangle 2"/>
          <p:cNvSpPr>
            <a:spLocks noGrp="1" noChangeArrowheads="1"/>
          </p:cNvSpPr>
          <p:nvPr>
            <p:ph type="title"/>
          </p:nvPr>
        </p:nvSpPr>
        <p:spPr>
          <a:xfrm>
            <a:off x="887016" y="141288"/>
            <a:ext cx="5904656" cy="620712"/>
          </a:xfrm>
          <a:ln/>
        </p:spPr>
        <p:txBody>
          <a:bodyPr/>
          <a:lstStyle/>
          <a:p>
            <a:r>
              <a:rPr lang="en-US" dirty="0">
                <a:solidFill>
                  <a:schemeClr val="accent2"/>
                </a:solidFill>
              </a:rPr>
              <a:t>6 June 2017/DOY 157 </a:t>
            </a:r>
            <a:br>
              <a:rPr lang="en-US" dirty="0">
                <a:solidFill>
                  <a:schemeClr val="accent2"/>
                </a:solidFill>
              </a:rPr>
            </a:br>
            <a:r>
              <a:rPr lang="en-US" dirty="0">
                <a:solidFill>
                  <a:schemeClr val="accent2"/>
                </a:solidFill>
              </a:rPr>
              <a:t>North Slope</a:t>
            </a:r>
            <a:endParaRPr lang="en-US" dirty="0">
              <a:latin typeface="Arial" charset="0"/>
              <a:ea typeface="ＭＳ Ｐゴシック" charset="0"/>
              <a:cs typeface="ＭＳ Ｐゴシック"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937" y="1160398"/>
            <a:ext cx="2743198" cy="1816924"/>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937" y="3320638"/>
            <a:ext cx="2743198" cy="1816924"/>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75249" y="1160398"/>
            <a:ext cx="2743198" cy="1816924"/>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21243" y="1160398"/>
            <a:ext cx="2743198" cy="1816924"/>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82145" y="3320638"/>
            <a:ext cx="2743198" cy="1816924"/>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17887" y="3320638"/>
            <a:ext cx="2743198" cy="1816924"/>
          </a:xfrm>
          <a:prstGeom prst="rect">
            <a:avLst/>
          </a:prstGeom>
        </p:spPr>
      </p:pic>
    </p:spTree>
    <p:extLst>
      <p:ext uri="{BB962C8B-B14F-4D97-AF65-F5344CB8AC3E}">
        <p14:creationId xmlns:p14="http://schemas.microsoft.com/office/powerpoint/2010/main" val="13982618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6210" tIns="43105" rIns="86210" bIns="43105" numCol="1" anchor="t" anchorCtr="0" compatLnSpc="1">
        <a:prstTxWarp prst="textNoShape">
          <a:avLst/>
        </a:prstTxWarp>
        <a:spAutoFit/>
      </a:bodyPr>
      <a:lstStyle>
        <a:defPPr marL="0" marR="0" indent="0" algn="ctr" defTabSz="862013"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2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86210" tIns="43105" rIns="86210" bIns="43105" numCol="1" anchor="t" anchorCtr="0" compatLnSpc="1">
        <a:prstTxWarp prst="textNoShape">
          <a:avLst/>
        </a:prstTxWarp>
        <a:spAutoFit/>
      </a:bodyPr>
      <a:lstStyle>
        <a:defPPr marL="0" marR="0" indent="0" algn="ctr" defTabSz="862013"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25"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2080591035</TotalTime>
  <Words>693</Words>
  <Application>Microsoft Macintosh PowerPoint</Application>
  <PresentationFormat>Custom</PresentationFormat>
  <Paragraphs>135</Paragraphs>
  <Slides>11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Default Design</vt:lpstr>
      <vt:lpstr>Photo Editor Photo</vt:lpstr>
      <vt:lpstr>PowerPoint Presentation</vt:lpstr>
      <vt:lpstr>6 June 2017/DOY 157  North Slope</vt:lpstr>
      <vt:lpstr>6 June 2017/DOY 157  North Slope</vt:lpstr>
      <vt:lpstr>6 June 2017/DOY 157  72-Hour Look Ahead</vt:lpstr>
      <vt:lpstr>6 June 2017/DOY 157  North Slope</vt:lpstr>
      <vt:lpstr>6 June 2017/DOY 157  North Slope</vt:lpstr>
      <vt:lpstr>6 June 2017/DOY 157  North Slope</vt:lpstr>
      <vt:lpstr>6 June 2017/DOY 157  North Slope</vt:lpstr>
      <vt:lpstr>6 June 2017/DOY 157  North Slope</vt:lpstr>
      <vt:lpstr>6 June 2017/DOY 157  North Slope</vt:lpstr>
      <vt:lpstr>6 June 2017/DOY 157  North Slope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cp:lastModifiedBy>charles Miller</cp:lastModifiedBy>
  <cp:revision>3534</cp:revision>
  <cp:lastPrinted>2012-09-27T19:06:18Z</cp:lastPrinted>
  <dcterms:created xsi:type="dcterms:W3CDTF">2011-01-14T21:06:41Z</dcterms:created>
  <dcterms:modified xsi:type="dcterms:W3CDTF">2017-06-09T00:54:17Z</dcterms:modified>
</cp:coreProperties>
</file>